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4" r:id="rId1"/>
  </p:sldMasterIdLst>
  <p:sldIdLst>
    <p:sldId id="258" r:id="rId2"/>
    <p:sldId id="257" r:id="rId3"/>
    <p:sldId id="259" r:id="rId4"/>
    <p:sldId id="260" r:id="rId5"/>
    <p:sldId id="261" r:id="rId6"/>
    <p:sldId id="262" r:id="rId7"/>
    <p:sldId id="263" r:id="rId8"/>
    <p:sldId id="264" r:id="rId9"/>
    <p:sldId id="265" r:id="rId10"/>
    <p:sldId id="266" r:id="rId11"/>
    <p:sldId id="267" r:id="rId12"/>
    <p:sldId id="256" r:id="rId13"/>
    <p:sldId id="268" r:id="rId14"/>
    <p:sldId id="269" r:id="rId15"/>
    <p:sldId id="270" r:id="rId16"/>
    <p:sldId id="272" r:id="rId17"/>
    <p:sldId id="274" r:id="rId18"/>
    <p:sldId id="273" r:id="rId19"/>
    <p:sldId id="275" r:id="rId20"/>
    <p:sldId id="276" r:id="rId21"/>
    <p:sldId id="277" r:id="rId22"/>
    <p:sldId id="27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057BAC51-E0A7-41F6-9A73-5D077C7F5F51}" type="datetimeFigureOut">
              <a:rPr lang="en-US" smtClean="0"/>
              <a:t>5/3/2024</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63BD75C8-42B6-4E3A-8CE6-4411677F0728}" type="slidenum">
              <a:rPr lang="en-US" smtClean="0"/>
              <a:t>‹#›</a:t>
            </a:fld>
            <a:endParaRPr lang="en-US"/>
          </a:p>
        </p:txBody>
      </p:sp>
    </p:spTree>
    <p:extLst>
      <p:ext uri="{BB962C8B-B14F-4D97-AF65-F5344CB8AC3E}">
        <p14:creationId xmlns:p14="http://schemas.microsoft.com/office/powerpoint/2010/main" val="3335924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7BAC51-E0A7-41F6-9A73-5D077C7F5F51}"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D75C8-42B6-4E3A-8CE6-4411677F0728}" type="slidenum">
              <a:rPr lang="en-US" smtClean="0"/>
              <a:t>‹#›</a:t>
            </a:fld>
            <a:endParaRPr lang="en-US"/>
          </a:p>
        </p:txBody>
      </p:sp>
    </p:spTree>
    <p:extLst>
      <p:ext uri="{BB962C8B-B14F-4D97-AF65-F5344CB8AC3E}">
        <p14:creationId xmlns:p14="http://schemas.microsoft.com/office/powerpoint/2010/main" val="2143830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057BAC51-E0A7-41F6-9A73-5D077C7F5F51}" type="datetimeFigureOut">
              <a:rPr lang="en-US" smtClean="0"/>
              <a:t>5/3/2024</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63BD75C8-42B6-4E3A-8CE6-4411677F0728}" type="slidenum">
              <a:rPr lang="en-US" smtClean="0"/>
              <a:t>‹#›</a:t>
            </a:fld>
            <a:endParaRPr lang="en-US"/>
          </a:p>
        </p:txBody>
      </p:sp>
    </p:spTree>
    <p:extLst>
      <p:ext uri="{BB962C8B-B14F-4D97-AF65-F5344CB8AC3E}">
        <p14:creationId xmlns:p14="http://schemas.microsoft.com/office/powerpoint/2010/main" val="338687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7BAC51-E0A7-41F6-9A73-5D077C7F5F51}"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D75C8-42B6-4E3A-8CE6-4411677F0728}" type="slidenum">
              <a:rPr lang="en-US" smtClean="0"/>
              <a:t>‹#›</a:t>
            </a:fld>
            <a:endParaRPr lang="en-US"/>
          </a:p>
        </p:txBody>
      </p:sp>
    </p:spTree>
    <p:extLst>
      <p:ext uri="{BB962C8B-B14F-4D97-AF65-F5344CB8AC3E}">
        <p14:creationId xmlns:p14="http://schemas.microsoft.com/office/powerpoint/2010/main" val="2195009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057BAC51-E0A7-41F6-9A73-5D077C7F5F51}" type="datetimeFigureOut">
              <a:rPr lang="en-US" smtClean="0"/>
              <a:t>5/3/2024</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63BD75C8-42B6-4E3A-8CE6-4411677F0728}" type="slidenum">
              <a:rPr lang="en-US" smtClean="0"/>
              <a:t>‹#›</a:t>
            </a:fld>
            <a:endParaRPr lang="en-US"/>
          </a:p>
        </p:txBody>
      </p:sp>
    </p:spTree>
    <p:extLst>
      <p:ext uri="{BB962C8B-B14F-4D97-AF65-F5344CB8AC3E}">
        <p14:creationId xmlns:p14="http://schemas.microsoft.com/office/powerpoint/2010/main" val="1591535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057BAC51-E0A7-41F6-9A73-5D077C7F5F51}" type="datetimeFigureOut">
              <a:rPr lang="en-US" smtClean="0"/>
              <a:t>5/3/2024</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63BD75C8-42B6-4E3A-8CE6-4411677F0728}" type="slidenum">
              <a:rPr lang="en-US" smtClean="0"/>
              <a:t>‹#›</a:t>
            </a:fld>
            <a:endParaRPr lang="en-US"/>
          </a:p>
        </p:txBody>
      </p:sp>
    </p:spTree>
    <p:extLst>
      <p:ext uri="{BB962C8B-B14F-4D97-AF65-F5344CB8AC3E}">
        <p14:creationId xmlns:p14="http://schemas.microsoft.com/office/powerpoint/2010/main" val="2736216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057BAC51-E0A7-41F6-9A73-5D077C7F5F51}" type="datetimeFigureOut">
              <a:rPr lang="en-US" smtClean="0"/>
              <a:t>5/3/2024</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63BD75C8-42B6-4E3A-8CE6-4411677F0728}" type="slidenum">
              <a:rPr lang="en-US" smtClean="0"/>
              <a:t>‹#›</a:t>
            </a:fld>
            <a:endParaRPr lang="en-US"/>
          </a:p>
        </p:txBody>
      </p:sp>
    </p:spTree>
    <p:extLst>
      <p:ext uri="{BB962C8B-B14F-4D97-AF65-F5344CB8AC3E}">
        <p14:creationId xmlns:p14="http://schemas.microsoft.com/office/powerpoint/2010/main" val="314170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7BAC51-E0A7-41F6-9A73-5D077C7F5F51}" type="datetimeFigureOut">
              <a:rPr lang="en-US" smtClean="0"/>
              <a:t>5/3/2024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BD75C8-42B6-4E3A-8CE6-4411677F0728}" type="slidenum">
              <a:rPr lang="en-US" smtClean="0"/>
              <a:t>‹#›</a:t>
            </a:fld>
            <a:endParaRPr lang="en-US"/>
          </a:p>
        </p:txBody>
      </p:sp>
    </p:spTree>
    <p:extLst>
      <p:ext uri="{BB962C8B-B14F-4D97-AF65-F5344CB8AC3E}">
        <p14:creationId xmlns:p14="http://schemas.microsoft.com/office/powerpoint/2010/main" val="2224570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057BAC51-E0A7-41F6-9A73-5D077C7F5F51}" type="datetimeFigureOut">
              <a:rPr lang="en-US" smtClean="0"/>
              <a:t>5/3/2024</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63BD75C8-42B6-4E3A-8CE6-4411677F0728}" type="slidenum">
              <a:rPr lang="en-US" smtClean="0"/>
              <a:t>‹#›</a:t>
            </a:fld>
            <a:endParaRPr lang="en-US"/>
          </a:p>
        </p:txBody>
      </p:sp>
    </p:spTree>
    <p:extLst>
      <p:ext uri="{BB962C8B-B14F-4D97-AF65-F5344CB8AC3E}">
        <p14:creationId xmlns:p14="http://schemas.microsoft.com/office/powerpoint/2010/main" val="320469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7BAC51-E0A7-41F6-9A73-5D077C7F5F51}" type="datetimeFigureOut">
              <a:rPr lang="en-US" smtClean="0"/>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BD75C8-42B6-4E3A-8CE6-4411677F0728}" type="slidenum">
              <a:rPr lang="en-US" smtClean="0"/>
              <a:t>‹#›</a:t>
            </a:fld>
            <a:endParaRPr lang="en-US"/>
          </a:p>
        </p:txBody>
      </p:sp>
    </p:spTree>
    <p:extLst>
      <p:ext uri="{BB962C8B-B14F-4D97-AF65-F5344CB8AC3E}">
        <p14:creationId xmlns:p14="http://schemas.microsoft.com/office/powerpoint/2010/main" val="4132419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057BAC51-E0A7-41F6-9A73-5D077C7F5F51}" type="datetimeFigureOut">
              <a:rPr lang="en-US" smtClean="0"/>
              <a:t>5/3/2024</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3BD75C8-42B6-4E3A-8CE6-4411677F0728}" type="slidenum">
              <a:rPr lang="en-US" smtClean="0"/>
              <a:t>‹#›</a:t>
            </a:fld>
            <a:endParaRPr lang="en-US"/>
          </a:p>
        </p:txBody>
      </p:sp>
    </p:spTree>
    <p:extLst>
      <p:ext uri="{BB962C8B-B14F-4D97-AF65-F5344CB8AC3E}">
        <p14:creationId xmlns:p14="http://schemas.microsoft.com/office/powerpoint/2010/main" val="2585460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057BAC51-E0A7-41F6-9A73-5D077C7F5F51}" type="datetimeFigureOut">
              <a:rPr lang="en-US" smtClean="0"/>
              <a:t>5/3/2024</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3BD75C8-42B6-4E3A-8CE6-4411677F0728}" type="slidenum">
              <a:rPr lang="en-US" smtClean="0"/>
              <a:t>‹#›</a:t>
            </a:fld>
            <a:endParaRPr lang="en-US"/>
          </a:p>
        </p:txBody>
      </p:sp>
    </p:spTree>
    <p:extLst>
      <p:ext uri="{BB962C8B-B14F-4D97-AF65-F5344CB8AC3E}">
        <p14:creationId xmlns:p14="http://schemas.microsoft.com/office/powerpoint/2010/main" val="433229231"/>
      </p:ext>
    </p:extLst>
  </p:cSld>
  <p:clrMap bg1="lt1" tx1="dk1" bg2="lt2" tx2="dk2" accent1="accent1" accent2="accent2" accent3="accent3" accent4="accent4" accent5="accent5" accent6="accent6" hlink="hlink" folHlink="folHlink"/>
  <p:sldLayoutIdLst>
    <p:sldLayoutId id="2147484145" r:id="rId1"/>
    <p:sldLayoutId id="2147484146" r:id="rId2"/>
    <p:sldLayoutId id="2147484147" r:id="rId3"/>
    <p:sldLayoutId id="2147484148" r:id="rId4"/>
    <p:sldLayoutId id="2147484149" r:id="rId5"/>
    <p:sldLayoutId id="2147484150" r:id="rId6"/>
    <p:sldLayoutId id="2147484151" r:id="rId7"/>
    <p:sldLayoutId id="2147484152" r:id="rId8"/>
    <p:sldLayoutId id="2147484153" r:id="rId9"/>
    <p:sldLayoutId id="2147484154" r:id="rId10"/>
    <p:sldLayoutId id="2147484155"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manageengine.com/network-monitoring/what-is-snmp.html#managed-devices" TargetMode="External"/><Relationship Id="rId2" Type="http://schemas.openxmlformats.org/officeDocument/2006/relationships/hyperlink" Target="https://www.manageengine.com/network-monitoring/what-is-snmp.html#snmp-manager" TargetMode="External"/><Relationship Id="rId1" Type="http://schemas.openxmlformats.org/officeDocument/2006/relationships/slideLayout" Target="../slideLayouts/slideLayout2.xml"/><Relationship Id="rId5" Type="http://schemas.openxmlformats.org/officeDocument/2006/relationships/hyperlink" Target="https://www.manageengine.com/network-monitoring/what-is-snmp.html#mib" TargetMode="External"/><Relationship Id="rId4" Type="http://schemas.openxmlformats.org/officeDocument/2006/relationships/hyperlink" Target="https://www.manageengine.com/network-monitoring/what-is-snmp.html#snmp-agen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imple network management protocol">
            <a:extLst>
              <a:ext uri="{FF2B5EF4-FFF2-40B4-BE49-F238E27FC236}">
                <a16:creationId xmlns:a16="http://schemas.microsoft.com/office/drawing/2014/main" id="{5790EA8F-8809-BD42-848F-625408BC95A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1796" y="687069"/>
            <a:ext cx="9996557" cy="57195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2126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484DC-7743-6AEA-BF99-8BF78BD1A116}"/>
              </a:ext>
            </a:extLst>
          </p:cNvPr>
          <p:cNvSpPr>
            <a:spLocks noGrp="1"/>
          </p:cNvSpPr>
          <p:nvPr>
            <p:ph type="title"/>
          </p:nvPr>
        </p:nvSpPr>
        <p:spPr/>
        <p:txBody>
          <a:bodyPr/>
          <a:lstStyle/>
          <a:p>
            <a:r>
              <a:rPr lang="en-US" b="0" i="0" dirty="0">
                <a:solidFill>
                  <a:schemeClr val="bg1"/>
                </a:solidFill>
                <a:effectLst/>
                <a:latin typeface="ZohoPuvi"/>
              </a:rPr>
              <a:t>SNMP versions</a:t>
            </a:r>
            <a:br>
              <a:rPr lang="en-US" b="0" i="0" dirty="0">
                <a:solidFill>
                  <a:srgbClr val="333333"/>
                </a:solidFill>
                <a:effectLst/>
                <a:latin typeface="ZohoPuvi"/>
              </a:rPr>
            </a:br>
            <a:endParaRPr lang="en-US" dirty="0"/>
          </a:p>
        </p:txBody>
      </p:sp>
      <p:sp>
        <p:nvSpPr>
          <p:cNvPr id="3" name="Content Placeholder 2">
            <a:extLst>
              <a:ext uri="{FF2B5EF4-FFF2-40B4-BE49-F238E27FC236}">
                <a16:creationId xmlns:a16="http://schemas.microsoft.com/office/drawing/2014/main" id="{482B97C4-A50F-3DF7-2DC5-35075D17667D}"/>
              </a:ext>
            </a:extLst>
          </p:cNvPr>
          <p:cNvSpPr>
            <a:spLocks noGrp="1"/>
          </p:cNvSpPr>
          <p:nvPr>
            <p:ph idx="1"/>
          </p:nvPr>
        </p:nvSpPr>
        <p:spPr/>
        <p:txBody>
          <a:bodyPr/>
          <a:lstStyle/>
          <a:p>
            <a:pPr algn="l" fontAlgn="base"/>
            <a:r>
              <a:rPr lang="en-US" b="0" i="0" u="sng" dirty="0">
                <a:solidFill>
                  <a:srgbClr val="333333"/>
                </a:solidFill>
                <a:effectLst/>
                <a:latin typeface="ZohoPuvi"/>
              </a:rPr>
              <a:t>SNMPv1:</a:t>
            </a:r>
          </a:p>
          <a:p>
            <a:pPr algn="l" fontAlgn="base"/>
            <a:r>
              <a:rPr lang="en-US" b="0" i="0" dirty="0">
                <a:solidFill>
                  <a:srgbClr val="444444"/>
                </a:solidFill>
                <a:effectLst/>
                <a:latin typeface="ZohoPuvi"/>
              </a:rPr>
              <a:t>This is the first version of SNMP protocol, which is defined in RFCs 1155 and 1157</a:t>
            </a:r>
          </a:p>
          <a:p>
            <a:pPr algn="l" fontAlgn="base"/>
            <a:r>
              <a:rPr lang="en-US" b="0" i="0" u="sng" dirty="0">
                <a:solidFill>
                  <a:srgbClr val="333333"/>
                </a:solidFill>
                <a:effectLst/>
                <a:latin typeface="ZohoPuvi"/>
              </a:rPr>
              <a:t>SNMPv2c:</a:t>
            </a:r>
          </a:p>
          <a:p>
            <a:pPr algn="l" fontAlgn="base"/>
            <a:r>
              <a:rPr lang="en-US" b="0" i="0" dirty="0">
                <a:solidFill>
                  <a:srgbClr val="444444"/>
                </a:solidFill>
                <a:effectLst/>
                <a:latin typeface="ZohoPuvi"/>
              </a:rPr>
              <a:t>This is the revised protocol, which includes enhancements of SNMPv1 in the areas of protocol packet types, transport mappings, MIB structure elements but using the existing SNMPv1 administration structure ("community based" and hence SNMPv2c). It is defined in RFC 1901, RFC 1905, RFC 1906, RFC 2578.</a:t>
            </a:r>
          </a:p>
          <a:p>
            <a:pPr algn="l" fontAlgn="base"/>
            <a:r>
              <a:rPr lang="en-US" b="0" i="0" u="sng" dirty="0">
                <a:solidFill>
                  <a:srgbClr val="333333"/>
                </a:solidFill>
                <a:effectLst/>
                <a:latin typeface="ZohoPuvi"/>
              </a:rPr>
              <a:t>SNMPv3</a:t>
            </a:r>
          </a:p>
          <a:p>
            <a:r>
              <a:rPr lang="en-US" b="0" i="0" dirty="0">
                <a:solidFill>
                  <a:srgbClr val="444444"/>
                </a:solidFill>
                <a:effectLst/>
                <a:latin typeface="ZohoPuvi"/>
              </a:rPr>
              <a:t>SNMPv3 defines the secure version of the SNMP.</a:t>
            </a:r>
            <a:endParaRPr lang="en-US" dirty="0"/>
          </a:p>
        </p:txBody>
      </p:sp>
    </p:spTree>
    <p:extLst>
      <p:ext uri="{BB962C8B-B14F-4D97-AF65-F5344CB8AC3E}">
        <p14:creationId xmlns:p14="http://schemas.microsoft.com/office/powerpoint/2010/main" val="2664417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9ABDD-138A-42A7-18EE-B2D69101D40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7BF5C4F-9E9C-69B0-0F02-C6029AD153E3}"/>
              </a:ext>
            </a:extLst>
          </p:cNvPr>
          <p:cNvSpPr>
            <a:spLocks noGrp="1"/>
          </p:cNvSpPr>
          <p:nvPr>
            <p:ph idx="1"/>
          </p:nvPr>
        </p:nvSpPr>
        <p:spPr/>
        <p:txBody>
          <a:bodyPr>
            <a:normAutofit fontScale="92500"/>
          </a:bodyPr>
          <a:lstStyle/>
          <a:p>
            <a:pPr algn="l" fontAlgn="base">
              <a:buFont typeface="Arial" panose="020B0604020202020204" pitchFamily="34" charset="0"/>
              <a:buChar char="•"/>
            </a:pPr>
            <a:r>
              <a:rPr lang="en-US" b="0" i="0" dirty="0">
                <a:solidFill>
                  <a:srgbClr val="444444"/>
                </a:solidFill>
                <a:effectLst/>
                <a:latin typeface="ZohoPuvi"/>
              </a:rPr>
              <a:t>GET: The GET operation is a request sent by the manager to the managed device. It is performed to retrieve one or more values from the managed device.</a:t>
            </a:r>
          </a:p>
          <a:p>
            <a:pPr algn="l" fontAlgn="base">
              <a:buFont typeface="Arial" panose="020B0604020202020204" pitchFamily="34" charset="0"/>
              <a:buChar char="•"/>
            </a:pPr>
            <a:r>
              <a:rPr lang="en-US" b="0" i="0" dirty="0">
                <a:solidFill>
                  <a:srgbClr val="444444"/>
                </a:solidFill>
                <a:effectLst/>
                <a:latin typeface="ZohoPuvi"/>
              </a:rPr>
              <a:t>GET BULK: The GETBULK operation is used to retrieve voluminous data from large MIB table.</a:t>
            </a:r>
          </a:p>
          <a:p>
            <a:pPr algn="l" fontAlgn="base">
              <a:buFont typeface="Arial" panose="020B0604020202020204" pitchFamily="34" charset="0"/>
              <a:buChar char="•"/>
            </a:pPr>
            <a:r>
              <a:rPr lang="en-US" b="0" i="0" dirty="0">
                <a:solidFill>
                  <a:srgbClr val="444444"/>
                </a:solidFill>
                <a:effectLst/>
                <a:latin typeface="ZohoPuvi"/>
              </a:rPr>
              <a:t>TRAPS: Unlike the above commands which are initiated from the SNMP Manager, TRAPS are initiated by the Agents. It is a signal to the SNMP Manager by the Agent on the occurrence of an event.</a:t>
            </a:r>
          </a:p>
          <a:p>
            <a:pPr algn="l" fontAlgn="base">
              <a:buFont typeface="Arial" panose="020B0604020202020204" pitchFamily="34" charset="0"/>
              <a:buChar char="•"/>
            </a:pPr>
            <a:r>
              <a:rPr lang="en-US" b="0" i="0" dirty="0">
                <a:solidFill>
                  <a:srgbClr val="444444"/>
                </a:solidFill>
                <a:effectLst/>
                <a:latin typeface="ZohoPuvi"/>
              </a:rPr>
              <a:t>INFORM: This command is similar to the TRAP initiated by the Agent, additionally INFORM includes confirmation from the SNMP manager on receiving the message.</a:t>
            </a:r>
          </a:p>
          <a:p>
            <a:pPr algn="l" fontAlgn="base">
              <a:buFont typeface="Arial" panose="020B0604020202020204" pitchFamily="34" charset="0"/>
              <a:buChar char="•"/>
            </a:pPr>
            <a:r>
              <a:rPr lang="en-US" b="0" i="0" dirty="0">
                <a:solidFill>
                  <a:srgbClr val="444444"/>
                </a:solidFill>
                <a:effectLst/>
                <a:latin typeface="ZohoPuvi"/>
              </a:rPr>
              <a:t>RESPONSE: It is the command used to carry back the value(s) or signal of actions directed by the SNMP Manager.</a:t>
            </a:r>
          </a:p>
          <a:p>
            <a:pPr algn="l" fontAlgn="base"/>
            <a:r>
              <a:rPr lang="en-US" b="0" i="0" dirty="0">
                <a:solidFill>
                  <a:srgbClr val="444444"/>
                </a:solidFill>
                <a:effectLst/>
                <a:latin typeface="ZohoPuvi"/>
              </a:rPr>
              <a:t> </a:t>
            </a:r>
          </a:p>
          <a:p>
            <a:endParaRPr lang="en-US" dirty="0"/>
          </a:p>
        </p:txBody>
      </p:sp>
    </p:spTree>
    <p:extLst>
      <p:ext uri="{BB962C8B-B14F-4D97-AF65-F5344CB8AC3E}">
        <p14:creationId xmlns:p14="http://schemas.microsoft.com/office/powerpoint/2010/main" val="814173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ET and SET commands">
            <a:extLst>
              <a:ext uri="{FF2B5EF4-FFF2-40B4-BE49-F238E27FC236}">
                <a16:creationId xmlns:a16="http://schemas.microsoft.com/office/drawing/2014/main" id="{33B7749C-3D8C-3DB6-DCA1-098BAF3F85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357" y="1196009"/>
            <a:ext cx="11139285" cy="44659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9074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F5E0E3A-2274-1B17-7DE4-1CDD2C27FF53}"/>
              </a:ext>
            </a:extLst>
          </p:cNvPr>
          <p:cNvPicPr>
            <a:picLocks noChangeAspect="1"/>
          </p:cNvPicPr>
          <p:nvPr/>
        </p:nvPicPr>
        <p:blipFill>
          <a:blip r:embed="rId2"/>
          <a:stretch>
            <a:fillRect/>
          </a:stretch>
        </p:blipFill>
        <p:spPr>
          <a:xfrm>
            <a:off x="1424609" y="206133"/>
            <a:ext cx="9342781" cy="6445734"/>
          </a:xfrm>
          <a:prstGeom prst="rect">
            <a:avLst/>
          </a:prstGeom>
        </p:spPr>
      </p:pic>
    </p:spTree>
    <p:extLst>
      <p:ext uri="{BB962C8B-B14F-4D97-AF65-F5344CB8AC3E}">
        <p14:creationId xmlns:p14="http://schemas.microsoft.com/office/powerpoint/2010/main" val="2886984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C67BA-E1B5-C565-63E6-77B6C227F134}"/>
              </a:ext>
            </a:extLst>
          </p:cNvPr>
          <p:cNvSpPr>
            <a:spLocks noGrp="1"/>
          </p:cNvSpPr>
          <p:nvPr>
            <p:ph type="title"/>
          </p:nvPr>
        </p:nvSpPr>
        <p:spPr/>
        <p:txBody>
          <a:bodyPr/>
          <a:lstStyle/>
          <a:p>
            <a:r>
              <a:rPr lang="en-US" b="1" i="0" dirty="0">
                <a:solidFill>
                  <a:schemeClr val="bg1"/>
                </a:solidFill>
                <a:effectLst/>
                <a:latin typeface="Arial" panose="020B0604020202020204" pitchFamily="34" charset="0"/>
              </a:rPr>
              <a:t>What is a SNMP MIB?</a:t>
            </a:r>
            <a:br>
              <a:rPr lang="en-US" b="1" i="0" dirty="0">
                <a:solidFill>
                  <a:srgbClr val="029CD8"/>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F9334DBA-6D6E-7F94-AA56-739B7650E13B}"/>
              </a:ext>
            </a:extLst>
          </p:cNvPr>
          <p:cNvSpPr>
            <a:spLocks noGrp="1"/>
          </p:cNvSpPr>
          <p:nvPr>
            <p:ph idx="1"/>
          </p:nvPr>
        </p:nvSpPr>
        <p:spPr/>
        <p:txBody>
          <a:bodyPr/>
          <a:lstStyle/>
          <a:p>
            <a:r>
              <a:rPr lang="en-US" b="0" i="0" dirty="0">
                <a:solidFill>
                  <a:srgbClr val="444444"/>
                </a:solidFill>
                <a:effectLst/>
                <a:latin typeface="Arial" panose="020B0604020202020204" pitchFamily="34" charset="0"/>
              </a:rPr>
              <a:t>A </a:t>
            </a:r>
            <a:r>
              <a:rPr lang="en-US" b="1" i="0" dirty="0">
                <a:solidFill>
                  <a:srgbClr val="444444"/>
                </a:solidFill>
                <a:effectLst/>
                <a:latin typeface="Arial" panose="020B0604020202020204" pitchFamily="34" charset="0"/>
              </a:rPr>
              <a:t>MIB</a:t>
            </a:r>
            <a:r>
              <a:rPr lang="en-US" b="0" i="0" dirty="0">
                <a:solidFill>
                  <a:srgbClr val="444444"/>
                </a:solidFill>
                <a:effectLst/>
                <a:latin typeface="Arial" panose="020B0604020202020204" pitchFamily="34" charset="0"/>
              </a:rPr>
              <a:t> or </a:t>
            </a:r>
            <a:r>
              <a:rPr lang="en-US" b="1" i="0" dirty="0">
                <a:solidFill>
                  <a:srgbClr val="444444"/>
                </a:solidFill>
                <a:effectLst/>
                <a:latin typeface="Arial" panose="020B0604020202020204" pitchFamily="34" charset="0"/>
              </a:rPr>
              <a:t>Management Information Base </a:t>
            </a:r>
            <a:r>
              <a:rPr lang="en-US" b="0" i="0" dirty="0">
                <a:solidFill>
                  <a:srgbClr val="444444"/>
                </a:solidFill>
                <a:effectLst/>
                <a:latin typeface="Arial" panose="020B0604020202020204" pitchFamily="34" charset="0"/>
              </a:rPr>
              <a:t>is a formatted text file that resides within the SNMP manager designed to collect information and organize it into a hierarchical format. Resources stored within a MIB are referred to as managed objects or management variables. The simplest way to think of a MIB is as the central hub of data inside the device. The MIB contains all of the performance data that is accessed when loading up a network monitoring tool.</a:t>
            </a:r>
            <a:endParaRPr lang="en-US" dirty="0"/>
          </a:p>
        </p:txBody>
      </p:sp>
    </p:spTree>
    <p:extLst>
      <p:ext uri="{BB962C8B-B14F-4D97-AF65-F5344CB8AC3E}">
        <p14:creationId xmlns:p14="http://schemas.microsoft.com/office/powerpoint/2010/main" val="4088505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10AFD-9965-86E7-AD57-83290096DE93}"/>
              </a:ext>
            </a:extLst>
          </p:cNvPr>
          <p:cNvSpPr>
            <a:spLocks noGrp="1"/>
          </p:cNvSpPr>
          <p:nvPr>
            <p:ph type="title"/>
          </p:nvPr>
        </p:nvSpPr>
        <p:spPr/>
        <p:txBody>
          <a:bodyPr/>
          <a:lstStyle/>
          <a:p>
            <a:r>
              <a:rPr lang="en-US" b="1" i="0" dirty="0">
                <a:solidFill>
                  <a:schemeClr val="bg1"/>
                </a:solidFill>
                <a:effectLst/>
                <a:latin typeface="Arial" panose="020B0604020202020204" pitchFamily="34" charset="0"/>
              </a:rPr>
              <a:t>What is a SNMP OID?</a:t>
            </a:r>
            <a:br>
              <a:rPr lang="en-US" b="1" i="0" dirty="0">
                <a:solidFill>
                  <a:srgbClr val="029CD8"/>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062D95E-1440-AB9D-D5CE-72AA9A26087D}"/>
              </a:ext>
            </a:extLst>
          </p:cNvPr>
          <p:cNvSpPr>
            <a:spLocks noGrp="1"/>
          </p:cNvSpPr>
          <p:nvPr>
            <p:ph idx="1"/>
          </p:nvPr>
        </p:nvSpPr>
        <p:spPr/>
        <p:txBody>
          <a:bodyPr/>
          <a:lstStyle/>
          <a:p>
            <a:r>
              <a:rPr lang="en-US" b="0" i="0" dirty="0">
                <a:solidFill>
                  <a:srgbClr val="444444"/>
                </a:solidFill>
                <a:effectLst/>
                <a:latin typeface="Arial" panose="020B0604020202020204" pitchFamily="34" charset="0"/>
              </a:rPr>
              <a:t>Inside the MIB there are many different managed objects which can be identified by an </a:t>
            </a:r>
            <a:r>
              <a:rPr lang="en-US" b="1" i="0" dirty="0">
                <a:solidFill>
                  <a:srgbClr val="444444"/>
                </a:solidFill>
                <a:effectLst/>
                <a:latin typeface="Arial" panose="020B0604020202020204" pitchFamily="34" charset="0"/>
              </a:rPr>
              <a:t>OID</a:t>
            </a:r>
            <a:r>
              <a:rPr lang="en-US" b="0" i="0" dirty="0">
                <a:solidFill>
                  <a:srgbClr val="444444"/>
                </a:solidFill>
                <a:effectLst/>
                <a:latin typeface="Arial" panose="020B0604020202020204" pitchFamily="34" charset="0"/>
              </a:rPr>
              <a:t> or </a:t>
            </a:r>
            <a:r>
              <a:rPr lang="en-US" b="1" i="0" dirty="0">
                <a:solidFill>
                  <a:srgbClr val="444444"/>
                </a:solidFill>
                <a:effectLst/>
                <a:latin typeface="Arial" panose="020B0604020202020204" pitchFamily="34" charset="0"/>
              </a:rPr>
              <a:t>Object Identifier</a:t>
            </a:r>
            <a:r>
              <a:rPr lang="en-US" b="0" i="0" dirty="0">
                <a:solidFill>
                  <a:srgbClr val="444444"/>
                </a:solidFill>
                <a:effectLst/>
                <a:latin typeface="Arial" panose="020B0604020202020204" pitchFamily="34" charset="0"/>
              </a:rPr>
              <a:t>. An OID is </a:t>
            </a:r>
            <a:r>
              <a:rPr lang="en-US" b="1" i="0" dirty="0">
                <a:solidFill>
                  <a:srgbClr val="444444"/>
                </a:solidFill>
                <a:effectLst/>
                <a:latin typeface="Arial" panose="020B0604020202020204" pitchFamily="34" charset="0"/>
              </a:rPr>
              <a:t>an address that is used to differentiate between devices within the MIB hierarchy</a:t>
            </a:r>
            <a:r>
              <a:rPr lang="en-US" b="0" i="0" dirty="0">
                <a:solidFill>
                  <a:srgbClr val="444444"/>
                </a:solidFill>
                <a:effectLst/>
                <a:latin typeface="Arial" panose="020B0604020202020204" pitchFamily="34" charset="0"/>
              </a:rPr>
              <a:t>. The OID is used to refer to unique characteristics and navigate through variables on the connected device. The value of these identifiers varies from text to numbers and counters.</a:t>
            </a:r>
            <a:endParaRPr lang="en-US" dirty="0"/>
          </a:p>
        </p:txBody>
      </p:sp>
    </p:spTree>
    <p:extLst>
      <p:ext uri="{BB962C8B-B14F-4D97-AF65-F5344CB8AC3E}">
        <p14:creationId xmlns:p14="http://schemas.microsoft.com/office/powerpoint/2010/main" val="6371545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77B6D07-1C7E-DBA5-7A32-E9F40B12AFFF}"/>
              </a:ext>
            </a:extLst>
          </p:cNvPr>
          <p:cNvPicPr>
            <a:picLocks noChangeAspect="1"/>
          </p:cNvPicPr>
          <p:nvPr/>
        </p:nvPicPr>
        <p:blipFill>
          <a:blip r:embed="rId2"/>
          <a:stretch>
            <a:fillRect/>
          </a:stretch>
        </p:blipFill>
        <p:spPr>
          <a:xfrm>
            <a:off x="1557131" y="612913"/>
            <a:ext cx="9077738" cy="5632174"/>
          </a:xfrm>
          <a:prstGeom prst="rect">
            <a:avLst/>
          </a:prstGeom>
        </p:spPr>
      </p:pic>
    </p:spTree>
    <p:extLst>
      <p:ext uri="{BB962C8B-B14F-4D97-AF65-F5344CB8AC3E}">
        <p14:creationId xmlns:p14="http://schemas.microsoft.com/office/powerpoint/2010/main" val="163304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8503DD1-B539-3C5D-D1AC-A28F983DE6B3}"/>
              </a:ext>
            </a:extLst>
          </p:cNvPr>
          <p:cNvPicPr>
            <a:picLocks noChangeAspect="1"/>
          </p:cNvPicPr>
          <p:nvPr/>
        </p:nvPicPr>
        <p:blipFill>
          <a:blip r:embed="rId2"/>
          <a:stretch>
            <a:fillRect/>
          </a:stretch>
        </p:blipFill>
        <p:spPr>
          <a:xfrm>
            <a:off x="1318591" y="569844"/>
            <a:ext cx="9554817" cy="5433391"/>
          </a:xfrm>
          <a:prstGeom prst="rect">
            <a:avLst/>
          </a:prstGeom>
        </p:spPr>
      </p:pic>
    </p:spTree>
    <p:extLst>
      <p:ext uri="{BB962C8B-B14F-4D97-AF65-F5344CB8AC3E}">
        <p14:creationId xmlns:p14="http://schemas.microsoft.com/office/powerpoint/2010/main" val="4075269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C3A43-495A-23F4-4E7F-4CDEE97DCA0E}"/>
              </a:ext>
            </a:extLst>
          </p:cNvPr>
          <p:cNvSpPr>
            <a:spLocks noGrp="1"/>
          </p:cNvSpPr>
          <p:nvPr>
            <p:ph type="title"/>
          </p:nvPr>
        </p:nvSpPr>
        <p:spPr/>
        <p:txBody>
          <a:bodyPr/>
          <a:lstStyle/>
          <a:p>
            <a:r>
              <a:rPr lang="en-US" dirty="0"/>
              <a:t>OID</a:t>
            </a:r>
            <a:br>
              <a:rPr lang="en-US" dirty="0"/>
            </a:br>
            <a:r>
              <a:rPr lang="en-US" dirty="0"/>
              <a:t>Example</a:t>
            </a:r>
          </a:p>
        </p:txBody>
      </p:sp>
      <p:pic>
        <p:nvPicPr>
          <p:cNvPr id="5" name="Content Placeholder 4">
            <a:extLst>
              <a:ext uri="{FF2B5EF4-FFF2-40B4-BE49-F238E27FC236}">
                <a16:creationId xmlns:a16="http://schemas.microsoft.com/office/drawing/2014/main" id="{F066A7B0-2844-81DF-738D-1E4F233DD34E}"/>
              </a:ext>
            </a:extLst>
          </p:cNvPr>
          <p:cNvPicPr>
            <a:picLocks noGrp="1" noChangeAspect="1"/>
          </p:cNvPicPr>
          <p:nvPr>
            <p:ph idx="1"/>
          </p:nvPr>
        </p:nvPicPr>
        <p:blipFill>
          <a:blip r:embed="rId2"/>
          <a:stretch>
            <a:fillRect/>
          </a:stretch>
        </p:blipFill>
        <p:spPr>
          <a:xfrm>
            <a:off x="5118100" y="3036549"/>
            <a:ext cx="6281738" cy="781727"/>
          </a:xfrm>
        </p:spPr>
      </p:pic>
    </p:spTree>
    <p:extLst>
      <p:ext uri="{BB962C8B-B14F-4D97-AF65-F5344CB8AC3E}">
        <p14:creationId xmlns:p14="http://schemas.microsoft.com/office/powerpoint/2010/main" val="26930460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7637F-04F6-BCF5-EA74-7B6484DC5F8D}"/>
              </a:ext>
            </a:extLst>
          </p:cNvPr>
          <p:cNvSpPr>
            <a:spLocks noGrp="1"/>
          </p:cNvSpPr>
          <p:nvPr>
            <p:ph type="title"/>
          </p:nvPr>
        </p:nvSpPr>
        <p:spPr/>
        <p:txBody>
          <a:bodyPr>
            <a:normAutofit fontScale="90000"/>
          </a:bodyPr>
          <a:lstStyle/>
          <a:p>
            <a:r>
              <a:rPr lang="en-US" b="0" i="0" dirty="0">
                <a:solidFill>
                  <a:schemeClr val="bg1"/>
                </a:solidFill>
                <a:effectLst/>
                <a:latin typeface="Noto"/>
              </a:rPr>
              <a:t>Private Enterprise Numbers (PENs)</a:t>
            </a:r>
            <a:br>
              <a:rPr lang="en-US" b="0" i="0" dirty="0">
                <a:solidFill>
                  <a:srgbClr val="000000"/>
                </a:solidFill>
                <a:effectLst/>
                <a:latin typeface="Noto"/>
              </a:rPr>
            </a:br>
            <a:endParaRPr lang="en-US" dirty="0"/>
          </a:p>
        </p:txBody>
      </p:sp>
      <p:sp>
        <p:nvSpPr>
          <p:cNvPr id="3" name="Content Placeholder 2">
            <a:extLst>
              <a:ext uri="{FF2B5EF4-FFF2-40B4-BE49-F238E27FC236}">
                <a16:creationId xmlns:a16="http://schemas.microsoft.com/office/drawing/2014/main" id="{01F4934F-3F18-31BB-A8E7-7AA5F3DDCF43}"/>
              </a:ext>
            </a:extLst>
          </p:cNvPr>
          <p:cNvSpPr>
            <a:spLocks noGrp="1"/>
          </p:cNvSpPr>
          <p:nvPr>
            <p:ph idx="1"/>
          </p:nvPr>
        </p:nvSpPr>
        <p:spPr/>
        <p:txBody>
          <a:bodyPr/>
          <a:lstStyle/>
          <a:p>
            <a:r>
              <a:rPr lang="en-US" dirty="0"/>
              <a:t>https://www.iana.org/assignments/enterprise-numbers/</a:t>
            </a:r>
          </a:p>
        </p:txBody>
      </p:sp>
    </p:spTree>
    <p:extLst>
      <p:ext uri="{BB962C8B-B14F-4D97-AF65-F5344CB8AC3E}">
        <p14:creationId xmlns:p14="http://schemas.microsoft.com/office/powerpoint/2010/main" val="2360858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71BBA-D160-B214-4988-4F8DD0D17A3B}"/>
              </a:ext>
            </a:extLst>
          </p:cNvPr>
          <p:cNvSpPr>
            <a:spLocks noGrp="1"/>
          </p:cNvSpPr>
          <p:nvPr>
            <p:ph type="title"/>
          </p:nvPr>
        </p:nvSpPr>
        <p:spPr/>
        <p:txBody>
          <a:bodyPr>
            <a:normAutofit/>
          </a:bodyPr>
          <a:lstStyle/>
          <a:p>
            <a:r>
              <a:rPr lang="en-US" b="1" dirty="0">
                <a:solidFill>
                  <a:schemeClr val="bg1"/>
                </a:solidFill>
                <a:effectLst/>
              </a:rPr>
              <a:t>What is SNMP?</a:t>
            </a:r>
            <a:br>
              <a:rPr lang="en-US" b="1" dirty="0">
                <a:solidFill>
                  <a:schemeClr val="bg1"/>
                </a:solidFill>
                <a:effectLst/>
              </a:rPr>
            </a:br>
            <a:endParaRPr lang="en-US" dirty="0">
              <a:solidFill>
                <a:schemeClr val="bg1"/>
              </a:solidFill>
            </a:endParaRPr>
          </a:p>
        </p:txBody>
      </p:sp>
      <p:sp>
        <p:nvSpPr>
          <p:cNvPr id="3" name="Content Placeholder 2">
            <a:extLst>
              <a:ext uri="{FF2B5EF4-FFF2-40B4-BE49-F238E27FC236}">
                <a16:creationId xmlns:a16="http://schemas.microsoft.com/office/drawing/2014/main" id="{BF9E6E05-D70F-E88E-450C-8DEF6FF7567F}"/>
              </a:ext>
            </a:extLst>
          </p:cNvPr>
          <p:cNvSpPr>
            <a:spLocks noGrp="1"/>
          </p:cNvSpPr>
          <p:nvPr>
            <p:ph idx="1"/>
          </p:nvPr>
        </p:nvSpPr>
        <p:spPr/>
        <p:txBody>
          <a:bodyPr/>
          <a:lstStyle/>
          <a:p>
            <a:r>
              <a:rPr lang="en-US" sz="3600" i="0" dirty="0">
                <a:solidFill>
                  <a:srgbClr val="000000"/>
                </a:solidFill>
                <a:effectLst/>
                <a:latin typeface="Century Gothic" panose="020B0502020202020204" pitchFamily="34" charset="0"/>
              </a:rPr>
              <a:t>Simple Network Management Protocol (SNMP) is an internet standard protocol used to monitor and manage network devices connected over an IP.</a:t>
            </a:r>
          </a:p>
          <a:p>
            <a:endParaRPr lang="en-US" dirty="0"/>
          </a:p>
        </p:txBody>
      </p:sp>
    </p:spTree>
    <p:extLst>
      <p:ext uri="{BB962C8B-B14F-4D97-AF65-F5344CB8AC3E}">
        <p14:creationId xmlns:p14="http://schemas.microsoft.com/office/powerpoint/2010/main" val="2020439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7BD87-EFAF-EE5D-E55E-FC26B7D9E868}"/>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E599FB34-C12F-0E43-880C-91938F82B2DB}"/>
              </a:ext>
            </a:extLst>
          </p:cNvPr>
          <p:cNvPicPr>
            <a:picLocks noGrp="1" noChangeAspect="1"/>
          </p:cNvPicPr>
          <p:nvPr>
            <p:ph idx="1"/>
          </p:nvPr>
        </p:nvPicPr>
        <p:blipFill>
          <a:blip r:embed="rId2"/>
          <a:stretch>
            <a:fillRect/>
          </a:stretch>
        </p:blipFill>
        <p:spPr>
          <a:xfrm>
            <a:off x="716352" y="414813"/>
            <a:ext cx="9673352" cy="6319921"/>
          </a:xfrm>
        </p:spPr>
      </p:pic>
    </p:spTree>
    <p:extLst>
      <p:ext uri="{BB962C8B-B14F-4D97-AF65-F5344CB8AC3E}">
        <p14:creationId xmlns:p14="http://schemas.microsoft.com/office/powerpoint/2010/main" val="6558361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67B34-DE6C-5B76-F7A6-A304EADCDF0F}"/>
              </a:ext>
            </a:extLst>
          </p:cNvPr>
          <p:cNvSpPr>
            <a:spLocks noGrp="1"/>
          </p:cNvSpPr>
          <p:nvPr>
            <p:ph type="title"/>
          </p:nvPr>
        </p:nvSpPr>
        <p:spPr/>
        <p:txBody>
          <a:bodyPr/>
          <a:lstStyle/>
          <a:p>
            <a:r>
              <a:rPr lang="en-US" dirty="0"/>
              <a:t>Coral PEN </a:t>
            </a:r>
          </a:p>
        </p:txBody>
      </p:sp>
      <p:sp>
        <p:nvSpPr>
          <p:cNvPr id="3" name="Content Placeholder 2">
            <a:extLst>
              <a:ext uri="{FF2B5EF4-FFF2-40B4-BE49-F238E27FC236}">
                <a16:creationId xmlns:a16="http://schemas.microsoft.com/office/drawing/2014/main" id="{5B71B0D7-9AEE-6F1D-6718-5B7E5F3CE60F}"/>
              </a:ext>
            </a:extLst>
          </p:cNvPr>
          <p:cNvSpPr>
            <a:spLocks noGrp="1"/>
          </p:cNvSpPr>
          <p:nvPr>
            <p:ph idx="1"/>
          </p:nvPr>
        </p:nvSpPr>
        <p:spPr/>
        <p:txBody>
          <a:bodyPr>
            <a:normAutofit/>
          </a:bodyPr>
          <a:lstStyle/>
          <a:p>
            <a:r>
              <a:rPr lang="en-US" sz="9600" b="0" i="0" dirty="0">
                <a:solidFill>
                  <a:srgbClr val="000000"/>
                </a:solidFill>
                <a:effectLst/>
                <a:latin typeface="Noto"/>
              </a:rPr>
              <a:t>15939</a:t>
            </a:r>
            <a:endParaRPr lang="en-US" sz="9600" dirty="0"/>
          </a:p>
        </p:txBody>
      </p:sp>
    </p:spTree>
    <p:extLst>
      <p:ext uri="{BB962C8B-B14F-4D97-AF65-F5344CB8AC3E}">
        <p14:creationId xmlns:p14="http://schemas.microsoft.com/office/powerpoint/2010/main" val="3205707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C278C-8A1A-AD7C-3251-12AD6D0BF620}"/>
              </a:ext>
            </a:extLst>
          </p:cNvPr>
          <p:cNvSpPr>
            <a:spLocks noGrp="1"/>
          </p:cNvSpPr>
          <p:nvPr>
            <p:ph type="title"/>
          </p:nvPr>
        </p:nvSpPr>
        <p:spPr/>
        <p:txBody>
          <a:bodyPr/>
          <a:lstStyle/>
          <a:p>
            <a:r>
              <a:rPr lang="en-US" dirty="0"/>
              <a:t>Practical</a:t>
            </a:r>
          </a:p>
        </p:txBody>
      </p:sp>
      <p:sp>
        <p:nvSpPr>
          <p:cNvPr id="3" name="Content Placeholder 2">
            <a:extLst>
              <a:ext uri="{FF2B5EF4-FFF2-40B4-BE49-F238E27FC236}">
                <a16:creationId xmlns:a16="http://schemas.microsoft.com/office/drawing/2014/main" id="{647FDA06-15F2-55A5-8A94-86C74123B35A}"/>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4217425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3E838-54FB-CA15-D8F3-0172BA59092E}"/>
              </a:ext>
            </a:extLst>
          </p:cNvPr>
          <p:cNvSpPr>
            <a:spLocks noGrp="1"/>
          </p:cNvSpPr>
          <p:nvPr>
            <p:ph type="title"/>
          </p:nvPr>
        </p:nvSpPr>
        <p:spPr/>
        <p:txBody>
          <a:bodyPr/>
          <a:lstStyle/>
          <a:p>
            <a:r>
              <a:rPr lang="en-US" dirty="0">
                <a:solidFill>
                  <a:schemeClr val="bg1"/>
                </a:solidFill>
                <a:latin typeface="Nunito" pitchFamily="2" charset="0"/>
              </a:rPr>
              <a:t>P</a:t>
            </a:r>
            <a:r>
              <a:rPr lang="en-US" b="0" i="0" dirty="0">
                <a:solidFill>
                  <a:schemeClr val="bg1"/>
                </a:solidFill>
                <a:effectLst/>
                <a:latin typeface="Nunito" pitchFamily="2" charset="0"/>
              </a:rPr>
              <a:t>ort number</a:t>
            </a:r>
            <a:endParaRPr lang="en-US" dirty="0">
              <a:solidFill>
                <a:schemeClr val="bg1"/>
              </a:solidFill>
            </a:endParaRPr>
          </a:p>
        </p:txBody>
      </p:sp>
      <p:sp>
        <p:nvSpPr>
          <p:cNvPr id="3" name="Content Placeholder 2">
            <a:extLst>
              <a:ext uri="{FF2B5EF4-FFF2-40B4-BE49-F238E27FC236}">
                <a16:creationId xmlns:a16="http://schemas.microsoft.com/office/drawing/2014/main" id="{0E92C30A-B78F-BFFE-1C89-38BFDAB15602}"/>
              </a:ext>
            </a:extLst>
          </p:cNvPr>
          <p:cNvSpPr>
            <a:spLocks noGrp="1"/>
          </p:cNvSpPr>
          <p:nvPr>
            <p:ph idx="1"/>
          </p:nvPr>
        </p:nvSpPr>
        <p:spPr/>
        <p:txBody>
          <a:bodyPr/>
          <a:lstStyle/>
          <a:p>
            <a:r>
              <a:rPr lang="en-US" sz="2800" dirty="0">
                <a:latin typeface="Century Gothic" panose="020B0502020202020204" pitchFamily="34" charset="0"/>
              </a:rPr>
              <a:t>It uses port 161 and 162 </a:t>
            </a:r>
          </a:p>
          <a:p>
            <a:endParaRPr lang="en-US" sz="2800" dirty="0">
              <a:latin typeface="Century Gothic" panose="020B0502020202020204" pitchFamily="34" charset="0"/>
            </a:endParaRPr>
          </a:p>
          <a:p>
            <a:endParaRPr lang="en-US" sz="2800" dirty="0">
              <a:latin typeface="Century Gothic" panose="020B0502020202020204" pitchFamily="34" charset="0"/>
            </a:endParaRPr>
          </a:p>
          <a:p>
            <a:r>
              <a:rPr lang="en-US" sz="2800" dirty="0">
                <a:latin typeface="Century Gothic" panose="020B0502020202020204" pitchFamily="34" charset="0"/>
              </a:rPr>
              <a:t>Port 161 is used for polling agents.</a:t>
            </a:r>
          </a:p>
          <a:p>
            <a:r>
              <a:rPr lang="en-US" sz="2800" dirty="0">
                <a:latin typeface="Century Gothic" panose="020B0502020202020204" pitchFamily="34" charset="0"/>
              </a:rPr>
              <a:t>Port 162 is used by agents to send traps.</a:t>
            </a:r>
          </a:p>
          <a:p>
            <a:endParaRPr lang="en-US" dirty="0"/>
          </a:p>
          <a:p>
            <a:endParaRPr lang="en-US" dirty="0"/>
          </a:p>
        </p:txBody>
      </p:sp>
    </p:spTree>
    <p:extLst>
      <p:ext uri="{BB962C8B-B14F-4D97-AF65-F5344CB8AC3E}">
        <p14:creationId xmlns:p14="http://schemas.microsoft.com/office/powerpoint/2010/main" val="2499350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F4AB8-B4D8-5175-8F78-DF226919C87C}"/>
              </a:ext>
            </a:extLst>
          </p:cNvPr>
          <p:cNvSpPr>
            <a:spLocks noGrp="1"/>
          </p:cNvSpPr>
          <p:nvPr>
            <p:ph type="title"/>
          </p:nvPr>
        </p:nvSpPr>
        <p:spPr/>
        <p:txBody>
          <a:bodyPr/>
          <a:lstStyle/>
          <a:p>
            <a:r>
              <a:rPr lang="en-US" b="0" i="0" dirty="0">
                <a:solidFill>
                  <a:schemeClr val="bg1"/>
                </a:solidFill>
                <a:effectLst/>
                <a:latin typeface="ZohoPuvi"/>
              </a:rPr>
              <a:t>SNMP basic components </a:t>
            </a:r>
            <a:br>
              <a:rPr lang="en-US" b="0" i="0" dirty="0">
                <a:solidFill>
                  <a:srgbClr val="333333"/>
                </a:solidFill>
                <a:effectLst/>
                <a:latin typeface="ZohoPuvi"/>
              </a:rPr>
            </a:br>
            <a:endParaRPr lang="en-US" dirty="0"/>
          </a:p>
        </p:txBody>
      </p:sp>
      <p:sp>
        <p:nvSpPr>
          <p:cNvPr id="3" name="Content Placeholder 2">
            <a:extLst>
              <a:ext uri="{FF2B5EF4-FFF2-40B4-BE49-F238E27FC236}">
                <a16:creationId xmlns:a16="http://schemas.microsoft.com/office/drawing/2014/main" id="{738F9853-60CC-AF21-BA59-AE447FCD9F39}"/>
              </a:ext>
            </a:extLst>
          </p:cNvPr>
          <p:cNvSpPr>
            <a:spLocks noGrp="1"/>
          </p:cNvSpPr>
          <p:nvPr>
            <p:ph idx="1"/>
          </p:nvPr>
        </p:nvSpPr>
        <p:spPr/>
        <p:txBody>
          <a:bodyPr/>
          <a:lstStyle/>
          <a:p>
            <a:pPr algn="l" fontAlgn="base">
              <a:buFont typeface="Arial" panose="020B0604020202020204" pitchFamily="34" charset="0"/>
              <a:buChar char="•"/>
            </a:pPr>
            <a:r>
              <a:rPr lang="en-US" sz="3200" b="0" i="0" strike="noStrike" dirty="0">
                <a:solidFill>
                  <a:srgbClr val="138CD6"/>
                </a:solidFill>
                <a:effectLst/>
                <a:latin typeface="ZohoPuvi"/>
                <a:hlinkClick r:id="rId2"/>
              </a:rPr>
              <a:t>SNMP Manager</a:t>
            </a:r>
            <a:endParaRPr lang="en-US" sz="3200" b="0" i="0" dirty="0">
              <a:solidFill>
                <a:srgbClr val="444444"/>
              </a:solidFill>
              <a:effectLst/>
              <a:latin typeface="ZohoPuvi"/>
            </a:endParaRPr>
          </a:p>
          <a:p>
            <a:pPr algn="l" fontAlgn="base">
              <a:buFont typeface="Arial" panose="020B0604020202020204" pitchFamily="34" charset="0"/>
              <a:buChar char="•"/>
            </a:pPr>
            <a:r>
              <a:rPr lang="en-US" sz="3200" b="0" i="0" strike="noStrike" dirty="0">
                <a:solidFill>
                  <a:srgbClr val="138CD6"/>
                </a:solidFill>
                <a:effectLst/>
                <a:latin typeface="ZohoPuvi"/>
                <a:hlinkClick r:id="rId3"/>
              </a:rPr>
              <a:t>Managed devices</a:t>
            </a:r>
            <a:endParaRPr lang="en-US" sz="3200" b="0" i="0" dirty="0">
              <a:solidFill>
                <a:srgbClr val="444444"/>
              </a:solidFill>
              <a:effectLst/>
              <a:latin typeface="ZohoPuvi"/>
            </a:endParaRPr>
          </a:p>
          <a:p>
            <a:pPr algn="l" fontAlgn="base">
              <a:buFont typeface="Arial" panose="020B0604020202020204" pitchFamily="34" charset="0"/>
              <a:buChar char="•"/>
            </a:pPr>
            <a:r>
              <a:rPr lang="en-US" sz="3200" b="0" i="0" strike="noStrike" dirty="0">
                <a:solidFill>
                  <a:srgbClr val="138CD6"/>
                </a:solidFill>
                <a:effectLst/>
                <a:latin typeface="ZohoPuvi"/>
                <a:hlinkClick r:id="rId4"/>
              </a:rPr>
              <a:t>SNMP agent</a:t>
            </a:r>
            <a:endParaRPr lang="en-US" sz="3200" b="0" i="0" dirty="0">
              <a:solidFill>
                <a:srgbClr val="444444"/>
              </a:solidFill>
              <a:effectLst/>
              <a:latin typeface="ZohoPuvi"/>
            </a:endParaRPr>
          </a:p>
          <a:p>
            <a:pPr algn="l" fontAlgn="base">
              <a:buFont typeface="Arial" panose="020B0604020202020204" pitchFamily="34" charset="0"/>
              <a:buChar char="•"/>
            </a:pPr>
            <a:r>
              <a:rPr lang="en-US" sz="3200" b="0" i="0" strike="noStrike" dirty="0">
                <a:solidFill>
                  <a:srgbClr val="138CD6"/>
                </a:solidFill>
                <a:effectLst/>
                <a:latin typeface="ZohoPuvi"/>
                <a:hlinkClick r:id="rId5"/>
              </a:rPr>
              <a:t>Management Information Database Otherwise called as Management Information Base (MIB)</a:t>
            </a:r>
            <a:endParaRPr lang="en-US" sz="3200" b="0" i="0" dirty="0">
              <a:solidFill>
                <a:srgbClr val="444444"/>
              </a:solidFill>
              <a:effectLst/>
              <a:latin typeface="ZohoPuvi"/>
            </a:endParaRPr>
          </a:p>
          <a:p>
            <a:endParaRPr lang="en-US" dirty="0"/>
          </a:p>
        </p:txBody>
      </p:sp>
    </p:spTree>
    <p:extLst>
      <p:ext uri="{BB962C8B-B14F-4D97-AF65-F5344CB8AC3E}">
        <p14:creationId xmlns:p14="http://schemas.microsoft.com/office/powerpoint/2010/main" val="2405383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E7D5-5786-6D46-8BF8-1918C43DBF2A}"/>
              </a:ext>
            </a:extLst>
          </p:cNvPr>
          <p:cNvSpPr>
            <a:spLocks noGrp="1"/>
          </p:cNvSpPr>
          <p:nvPr>
            <p:ph type="title"/>
          </p:nvPr>
        </p:nvSpPr>
        <p:spPr/>
        <p:txBody>
          <a:bodyPr/>
          <a:lstStyle/>
          <a:p>
            <a:r>
              <a:rPr lang="en-US" b="0" i="0" dirty="0">
                <a:solidFill>
                  <a:schemeClr val="bg1"/>
                </a:solidFill>
                <a:effectLst/>
                <a:latin typeface="ZohoPuvi"/>
              </a:rPr>
              <a:t>SNMP Manager</a:t>
            </a:r>
            <a:br>
              <a:rPr lang="en-US" b="0" i="0" dirty="0">
                <a:solidFill>
                  <a:srgbClr val="333333"/>
                </a:solidFill>
                <a:effectLst/>
                <a:latin typeface="ZohoPuvi"/>
              </a:rPr>
            </a:br>
            <a:endParaRPr lang="en-US" dirty="0"/>
          </a:p>
        </p:txBody>
      </p:sp>
      <p:sp>
        <p:nvSpPr>
          <p:cNvPr id="3" name="Content Placeholder 2">
            <a:extLst>
              <a:ext uri="{FF2B5EF4-FFF2-40B4-BE49-F238E27FC236}">
                <a16:creationId xmlns:a16="http://schemas.microsoft.com/office/drawing/2014/main" id="{2EC28081-542D-D75F-F2B7-340B183A3D46}"/>
              </a:ext>
            </a:extLst>
          </p:cNvPr>
          <p:cNvSpPr>
            <a:spLocks noGrp="1"/>
          </p:cNvSpPr>
          <p:nvPr>
            <p:ph idx="1"/>
          </p:nvPr>
        </p:nvSpPr>
        <p:spPr/>
        <p:txBody>
          <a:bodyPr>
            <a:normAutofit lnSpcReduction="10000"/>
          </a:bodyPr>
          <a:lstStyle/>
          <a:p>
            <a:r>
              <a:rPr lang="en-US" sz="2800" b="0" i="0" dirty="0">
                <a:solidFill>
                  <a:srgbClr val="444444"/>
                </a:solidFill>
                <a:effectLst/>
                <a:latin typeface="Century Gothic" panose="020B0502020202020204" pitchFamily="34" charset="0"/>
              </a:rPr>
              <a:t>A manager or management system is a separate entity that is responsible to communicate with the SNMP agent.</a:t>
            </a:r>
          </a:p>
          <a:p>
            <a:endParaRPr lang="en-US" sz="2800" b="0" i="0" dirty="0">
              <a:solidFill>
                <a:srgbClr val="444444"/>
              </a:solidFill>
              <a:effectLst/>
              <a:latin typeface="Century Gothic" panose="020B0502020202020204" pitchFamily="34" charset="0"/>
            </a:endParaRPr>
          </a:p>
          <a:p>
            <a:pPr marL="0" indent="0" algn="l" fontAlgn="base">
              <a:buNone/>
            </a:pPr>
            <a:r>
              <a:rPr lang="en-US" sz="2800" b="0" i="0" dirty="0">
                <a:solidFill>
                  <a:srgbClr val="444444"/>
                </a:solidFill>
                <a:effectLst/>
                <a:latin typeface="Century Gothic" panose="020B0502020202020204" pitchFamily="34" charset="0"/>
              </a:rPr>
              <a:t>SNMP Manager’s key functions</a:t>
            </a:r>
          </a:p>
          <a:p>
            <a:pPr marL="0" indent="0" algn="l" fontAlgn="base">
              <a:buNone/>
            </a:pPr>
            <a:endParaRPr lang="en-US" sz="2800" b="0" i="0" dirty="0">
              <a:solidFill>
                <a:srgbClr val="444444"/>
              </a:solidFill>
              <a:effectLst/>
              <a:latin typeface="Century Gothic" panose="020B0502020202020204" pitchFamily="34" charset="0"/>
            </a:endParaRPr>
          </a:p>
          <a:p>
            <a:pPr algn="l" fontAlgn="base">
              <a:buFont typeface="Arial" panose="020B0604020202020204" pitchFamily="34" charset="0"/>
              <a:buChar char="•"/>
            </a:pPr>
            <a:r>
              <a:rPr lang="en-US" sz="2800" b="0" i="0" dirty="0">
                <a:solidFill>
                  <a:srgbClr val="444444"/>
                </a:solidFill>
                <a:effectLst/>
                <a:latin typeface="Century Gothic" panose="020B0502020202020204" pitchFamily="34" charset="0"/>
              </a:rPr>
              <a:t>Queries agents</a:t>
            </a:r>
          </a:p>
          <a:p>
            <a:pPr algn="l" fontAlgn="base">
              <a:buFont typeface="Arial" panose="020B0604020202020204" pitchFamily="34" charset="0"/>
              <a:buChar char="•"/>
            </a:pPr>
            <a:r>
              <a:rPr lang="en-US" sz="2800" b="0" i="0" dirty="0">
                <a:solidFill>
                  <a:srgbClr val="444444"/>
                </a:solidFill>
                <a:effectLst/>
                <a:latin typeface="Century Gothic" panose="020B0502020202020204" pitchFamily="34" charset="0"/>
              </a:rPr>
              <a:t>Gets responses from agents</a:t>
            </a:r>
          </a:p>
          <a:p>
            <a:pPr marL="0" indent="0">
              <a:buNone/>
            </a:pPr>
            <a:endParaRPr lang="en-US" dirty="0"/>
          </a:p>
        </p:txBody>
      </p:sp>
    </p:spTree>
    <p:extLst>
      <p:ext uri="{BB962C8B-B14F-4D97-AF65-F5344CB8AC3E}">
        <p14:creationId xmlns:p14="http://schemas.microsoft.com/office/powerpoint/2010/main" val="3354121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17970-7B02-D1E2-05B7-C1DF91F9B5B8}"/>
              </a:ext>
            </a:extLst>
          </p:cNvPr>
          <p:cNvSpPr>
            <a:spLocks noGrp="1"/>
          </p:cNvSpPr>
          <p:nvPr>
            <p:ph type="title"/>
          </p:nvPr>
        </p:nvSpPr>
        <p:spPr/>
        <p:txBody>
          <a:bodyPr/>
          <a:lstStyle/>
          <a:p>
            <a:r>
              <a:rPr lang="en-US" b="0" i="0" dirty="0">
                <a:solidFill>
                  <a:schemeClr val="bg1"/>
                </a:solidFill>
                <a:effectLst/>
                <a:latin typeface="ZohoPuvi"/>
              </a:rPr>
              <a:t>Managed Devices</a:t>
            </a:r>
            <a:br>
              <a:rPr lang="en-US" b="0" i="0" dirty="0">
                <a:solidFill>
                  <a:srgbClr val="333333"/>
                </a:solidFill>
                <a:effectLst/>
                <a:latin typeface="ZohoPuvi"/>
              </a:rPr>
            </a:br>
            <a:endParaRPr lang="en-US" dirty="0"/>
          </a:p>
        </p:txBody>
      </p:sp>
      <p:sp>
        <p:nvSpPr>
          <p:cNvPr id="3" name="Content Placeholder 2">
            <a:extLst>
              <a:ext uri="{FF2B5EF4-FFF2-40B4-BE49-F238E27FC236}">
                <a16:creationId xmlns:a16="http://schemas.microsoft.com/office/drawing/2014/main" id="{CAF02DB0-2A75-8F47-C33F-C1852A56F259}"/>
              </a:ext>
            </a:extLst>
          </p:cNvPr>
          <p:cNvSpPr>
            <a:spLocks noGrp="1"/>
          </p:cNvSpPr>
          <p:nvPr>
            <p:ph idx="1"/>
          </p:nvPr>
        </p:nvSpPr>
        <p:spPr/>
        <p:txBody>
          <a:bodyPr>
            <a:normAutofit fontScale="92500"/>
          </a:bodyPr>
          <a:lstStyle/>
          <a:p>
            <a:r>
              <a:rPr lang="en-US" sz="3600" b="0" i="0" dirty="0">
                <a:solidFill>
                  <a:srgbClr val="444444"/>
                </a:solidFill>
                <a:effectLst/>
                <a:latin typeface="Century Gothic" panose="020B0502020202020204" pitchFamily="34" charset="0"/>
              </a:rPr>
              <a:t>A managed device or the network element is a part of the network that requires some form of monitoring and management e.g. routers, switches, servers, workstations, printers, UPSs, etc...</a:t>
            </a:r>
            <a:endParaRPr lang="en-US" sz="3600" dirty="0">
              <a:latin typeface="Century Gothic" panose="020B0502020202020204" pitchFamily="34" charset="0"/>
            </a:endParaRPr>
          </a:p>
        </p:txBody>
      </p:sp>
    </p:spTree>
    <p:extLst>
      <p:ext uri="{BB962C8B-B14F-4D97-AF65-F5344CB8AC3E}">
        <p14:creationId xmlns:p14="http://schemas.microsoft.com/office/powerpoint/2010/main" val="396307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C86F1-89BF-BCE5-34DC-50B5CB922986}"/>
              </a:ext>
            </a:extLst>
          </p:cNvPr>
          <p:cNvSpPr>
            <a:spLocks noGrp="1"/>
          </p:cNvSpPr>
          <p:nvPr>
            <p:ph type="title"/>
          </p:nvPr>
        </p:nvSpPr>
        <p:spPr/>
        <p:txBody>
          <a:bodyPr/>
          <a:lstStyle/>
          <a:p>
            <a:r>
              <a:rPr lang="en-US" b="0" i="0" dirty="0">
                <a:solidFill>
                  <a:schemeClr val="bg1"/>
                </a:solidFill>
                <a:effectLst/>
                <a:latin typeface="ZohoPuvi"/>
              </a:rPr>
              <a:t>SNMP Agent</a:t>
            </a:r>
            <a:br>
              <a:rPr lang="en-US" b="0" i="0" dirty="0">
                <a:solidFill>
                  <a:srgbClr val="333333"/>
                </a:solidFill>
                <a:effectLst/>
                <a:latin typeface="ZohoPuvi"/>
              </a:rPr>
            </a:br>
            <a:endParaRPr lang="en-US" dirty="0"/>
          </a:p>
        </p:txBody>
      </p:sp>
      <p:sp>
        <p:nvSpPr>
          <p:cNvPr id="3" name="Content Placeholder 2">
            <a:extLst>
              <a:ext uri="{FF2B5EF4-FFF2-40B4-BE49-F238E27FC236}">
                <a16:creationId xmlns:a16="http://schemas.microsoft.com/office/drawing/2014/main" id="{3019D86B-F180-0A75-97CE-9EA04E3BFEB1}"/>
              </a:ext>
            </a:extLst>
          </p:cNvPr>
          <p:cNvSpPr>
            <a:spLocks noGrp="1"/>
          </p:cNvSpPr>
          <p:nvPr>
            <p:ph idx="1"/>
          </p:nvPr>
        </p:nvSpPr>
        <p:spPr/>
        <p:txBody>
          <a:bodyPr>
            <a:normAutofit lnSpcReduction="10000"/>
          </a:bodyPr>
          <a:lstStyle/>
          <a:p>
            <a:r>
              <a:rPr lang="en-US" sz="3200" b="0" i="0" dirty="0">
                <a:solidFill>
                  <a:srgbClr val="444444"/>
                </a:solidFill>
                <a:effectLst/>
                <a:latin typeface="Century Gothic" panose="020B0502020202020204" pitchFamily="34" charset="0"/>
              </a:rPr>
              <a:t>The agent is a program that is packaged within the network element. Enabling the agent allows it to collect the management information database from the device locally and makes it available to the SNMP manager, when it is queried for.</a:t>
            </a:r>
            <a:endParaRPr lang="en-US" sz="3200" dirty="0">
              <a:latin typeface="Century Gothic" panose="020B0502020202020204" pitchFamily="34" charset="0"/>
            </a:endParaRPr>
          </a:p>
        </p:txBody>
      </p:sp>
    </p:spTree>
    <p:extLst>
      <p:ext uri="{BB962C8B-B14F-4D97-AF65-F5344CB8AC3E}">
        <p14:creationId xmlns:p14="http://schemas.microsoft.com/office/powerpoint/2010/main" val="3994240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06177-211A-CDE4-F027-3182216A671B}"/>
              </a:ext>
            </a:extLst>
          </p:cNvPr>
          <p:cNvSpPr>
            <a:spLocks noGrp="1"/>
          </p:cNvSpPr>
          <p:nvPr>
            <p:ph type="title"/>
          </p:nvPr>
        </p:nvSpPr>
        <p:spPr/>
        <p:txBody>
          <a:bodyPr>
            <a:normAutofit fontScale="90000"/>
          </a:bodyPr>
          <a:lstStyle/>
          <a:p>
            <a:r>
              <a:rPr lang="en-US" b="0" i="0" dirty="0">
                <a:solidFill>
                  <a:schemeClr val="bg1"/>
                </a:solidFill>
                <a:effectLst/>
                <a:latin typeface="ZohoPuvi"/>
              </a:rPr>
              <a:t>Management Information Base (MIB)</a:t>
            </a:r>
            <a:br>
              <a:rPr lang="en-US" b="0" i="0" dirty="0">
                <a:solidFill>
                  <a:srgbClr val="333333"/>
                </a:solidFill>
                <a:effectLst/>
                <a:latin typeface="ZohoPuvi"/>
              </a:rPr>
            </a:br>
            <a:endParaRPr lang="en-US" dirty="0"/>
          </a:p>
        </p:txBody>
      </p:sp>
      <p:sp>
        <p:nvSpPr>
          <p:cNvPr id="3" name="Content Placeholder 2">
            <a:extLst>
              <a:ext uri="{FF2B5EF4-FFF2-40B4-BE49-F238E27FC236}">
                <a16:creationId xmlns:a16="http://schemas.microsoft.com/office/drawing/2014/main" id="{DAAF5742-5A16-D7D2-B3DD-5CA6297A985B}"/>
              </a:ext>
            </a:extLst>
          </p:cNvPr>
          <p:cNvSpPr>
            <a:spLocks noGrp="1"/>
          </p:cNvSpPr>
          <p:nvPr>
            <p:ph idx="1"/>
          </p:nvPr>
        </p:nvSpPr>
        <p:spPr/>
        <p:txBody>
          <a:bodyPr>
            <a:normAutofit/>
          </a:bodyPr>
          <a:lstStyle/>
          <a:p>
            <a:pPr algn="just"/>
            <a:r>
              <a:rPr lang="en-US" sz="2400" b="0" i="0" dirty="0">
                <a:solidFill>
                  <a:srgbClr val="444444"/>
                </a:solidFill>
                <a:effectLst/>
                <a:latin typeface="Century Gothic" panose="020B0502020202020204" pitchFamily="34" charset="0"/>
              </a:rPr>
              <a:t>Every SNMP agent maintains an information database describing the managed device parameters. The SNMP manager uses this database to request the agent for specific information and further translates the information as needed for the Network Management System (NMS). This commonly shared database between the Agent and the Manager is called Management Information Base (MIB).</a:t>
            </a:r>
            <a:endParaRPr lang="en-US" sz="2400" dirty="0">
              <a:latin typeface="Century Gothic" panose="020B0502020202020204" pitchFamily="34" charset="0"/>
            </a:endParaRPr>
          </a:p>
        </p:txBody>
      </p:sp>
    </p:spTree>
    <p:extLst>
      <p:ext uri="{BB962C8B-B14F-4D97-AF65-F5344CB8AC3E}">
        <p14:creationId xmlns:p14="http://schemas.microsoft.com/office/powerpoint/2010/main" val="2431805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33CB-52BF-0174-05D2-29E1B0CE084C}"/>
              </a:ext>
            </a:extLst>
          </p:cNvPr>
          <p:cNvSpPr>
            <a:spLocks noGrp="1"/>
          </p:cNvSpPr>
          <p:nvPr>
            <p:ph type="title"/>
          </p:nvPr>
        </p:nvSpPr>
        <p:spPr>
          <a:xfrm>
            <a:off x="888631" y="2349925"/>
            <a:ext cx="3776134" cy="2606388"/>
          </a:xfrm>
        </p:spPr>
        <p:txBody>
          <a:bodyPr/>
          <a:lstStyle/>
          <a:p>
            <a:r>
              <a:rPr lang="en-US" b="1" i="0" dirty="0">
                <a:solidFill>
                  <a:schemeClr val="bg1"/>
                </a:solidFill>
                <a:effectLst/>
                <a:latin typeface="ZohoPuvi"/>
              </a:rPr>
              <a:t>Basic SNMP Communication Diagram</a:t>
            </a:r>
            <a:endParaRPr lang="en-US" dirty="0">
              <a:solidFill>
                <a:schemeClr val="bg1"/>
              </a:solidFill>
            </a:endParaRPr>
          </a:p>
        </p:txBody>
      </p:sp>
      <p:pic>
        <p:nvPicPr>
          <p:cNvPr id="3074" name="Picture 2" descr="What is SNMP? - ManageEngine OpManager">
            <a:extLst>
              <a:ext uri="{FF2B5EF4-FFF2-40B4-BE49-F238E27FC236}">
                <a16:creationId xmlns:a16="http://schemas.microsoft.com/office/drawing/2014/main" id="{B77C5980-25D8-43A9-DA90-46CDD728187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168348" y="408968"/>
            <a:ext cx="5763419" cy="6040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0844436"/>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TM16401371[[fn=Atlas]]</Template>
  <TotalTime>800</TotalTime>
  <Words>687</Words>
  <Application>Microsoft Office PowerPoint</Application>
  <PresentationFormat>Widescreen</PresentationFormat>
  <Paragraphs>50</Paragraphs>
  <Slides>22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Calibri Light</vt:lpstr>
      <vt:lpstr>Century Gothic</vt:lpstr>
      <vt:lpstr>Noto</vt:lpstr>
      <vt:lpstr>Nunito</vt:lpstr>
      <vt:lpstr>Rockwell</vt:lpstr>
      <vt:lpstr>Wingdings</vt:lpstr>
      <vt:lpstr>ZohoPuvi</vt:lpstr>
      <vt:lpstr>Atlas</vt:lpstr>
      <vt:lpstr>PowerPoint Presentation</vt:lpstr>
      <vt:lpstr>What is SNMP? </vt:lpstr>
      <vt:lpstr>Port number</vt:lpstr>
      <vt:lpstr>SNMP basic components  </vt:lpstr>
      <vt:lpstr>SNMP Manager </vt:lpstr>
      <vt:lpstr>Managed Devices </vt:lpstr>
      <vt:lpstr>SNMP Agent </vt:lpstr>
      <vt:lpstr>Management Information Base (MIB) </vt:lpstr>
      <vt:lpstr>Basic SNMP Communication Diagram</vt:lpstr>
      <vt:lpstr>SNMP versions </vt:lpstr>
      <vt:lpstr>PowerPoint Presentation</vt:lpstr>
      <vt:lpstr>PowerPoint Presentation</vt:lpstr>
      <vt:lpstr>PowerPoint Presentation</vt:lpstr>
      <vt:lpstr>What is a SNMP MIB? </vt:lpstr>
      <vt:lpstr>What is a SNMP OID? </vt:lpstr>
      <vt:lpstr>PowerPoint Presentation</vt:lpstr>
      <vt:lpstr>PowerPoint Presentation</vt:lpstr>
      <vt:lpstr>OID Example</vt:lpstr>
      <vt:lpstr>Private Enterprise Numbers (PENs) </vt:lpstr>
      <vt:lpstr>PowerPoint Presentation</vt:lpstr>
      <vt:lpstr>Coral PEN </vt:lpstr>
      <vt:lpstr>Practical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Rishi Saini</dc:creator>
  <cp:lastModifiedBy>Rishi Saini</cp:lastModifiedBy>
  <cp:revision>9</cp:revision>
  <dcterms:created xsi:type="dcterms:W3CDTF">2024-03-02T01:46:10Z</dcterms:created>
  <dcterms:modified xsi:type="dcterms:W3CDTF">2024-05-04T04:54:55Z</dcterms:modified>
</cp:coreProperties>
</file>