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3" r:id="rId5"/>
    <p:sldId id="264" r:id="rId6"/>
    <p:sldId id="265" r:id="rId7"/>
    <p:sldId id="262" r:id="rId8"/>
    <p:sldId id="270" r:id="rId9"/>
    <p:sldId id="279" r:id="rId10"/>
    <p:sldId id="271" r:id="rId11"/>
    <p:sldId id="291" r:id="rId12"/>
    <p:sldId id="272" r:id="rId13"/>
    <p:sldId id="273" r:id="rId14"/>
    <p:sldId id="274" r:id="rId15"/>
    <p:sldId id="275" r:id="rId16"/>
    <p:sldId id="276" r:id="rId17"/>
    <p:sldId id="277" r:id="rId18"/>
    <p:sldId id="278" r:id="rId19"/>
    <p:sldId id="280" r:id="rId20"/>
    <p:sldId id="267" r:id="rId21"/>
    <p:sldId id="281" r:id="rId22"/>
    <p:sldId id="268" r:id="rId23"/>
    <p:sldId id="269"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96" r:id="rId38"/>
    <p:sldId id="297" r:id="rId39"/>
    <p:sldId id="298" r:id="rId40"/>
    <p:sldId id="299" r:id="rId41"/>
    <p:sldId id="301" r:id="rId42"/>
    <p:sldId id="300" r:id="rId43"/>
    <p:sldId id="302" r:id="rId44"/>
    <p:sldId id="305" r:id="rId45"/>
    <p:sldId id="303" r:id="rId46"/>
    <p:sldId id="304" r:id="rId47"/>
    <p:sldId id="306" r:id="rId48"/>
    <p:sldId id="307" r:id="rId49"/>
    <p:sldId id="308" r:id="rId50"/>
    <p:sldId id="309" r:id="rId51"/>
    <p:sldId id="310" r:id="rId52"/>
    <p:sldId id="311" r:id="rId53"/>
    <p:sldId id="31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4399" autoAdjust="0"/>
    <p:restoredTop sz="94660"/>
  </p:normalViewPr>
  <p:slideViewPr>
    <p:cSldViewPr snapToGrid="0">
      <p:cViewPr>
        <p:scale>
          <a:sx n="62" d="100"/>
          <a:sy n="62" d="100"/>
        </p:scale>
        <p:origin x="-522"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2/3/2024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2/3/2024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2/3/2024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2/3/2024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2/3/2024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eeksforgeeks.org/cryptography-introduction-to-crypto-terminologi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techtarget.com/searchsecurity/definition/SSL-certificate-Secure-Sockets-Layer-certificat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5BBCC1-0C4E-E9E2-9D45-0F7C5A598D3E}"/>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40D7A8F6-9299-CAB3-8F3E-77A1C88AEA59}"/>
              </a:ext>
            </a:extLst>
          </p:cNvPr>
          <p:cNvSpPr>
            <a:spLocks noGrp="1"/>
          </p:cNvSpPr>
          <p:nvPr>
            <p:ph type="subTitle" idx="1"/>
          </p:nvPr>
        </p:nvSpPr>
        <p:spPr/>
        <p:txBody>
          <a:bodyPr/>
          <a:lstStyle/>
          <a:p>
            <a:endParaRPr lang="en-US"/>
          </a:p>
        </p:txBody>
      </p:sp>
      <p:pic>
        <p:nvPicPr>
          <p:cNvPr id="4" name="Picture 2" descr="Cyber Security Images, Stock Photos &amp; Vectors | Shutterstock">
            <a:extLst>
              <a:ext uri="{FF2B5EF4-FFF2-40B4-BE49-F238E27FC236}">
                <a16:creationId xmlns="" xmlns:a16="http://schemas.microsoft.com/office/drawing/2014/main" id="{9FA1689F-CD9F-BDEA-483E-C30D7B1734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4"/>
          <a:stretch/>
        </p:blipFill>
        <p:spPr bwMode="auto">
          <a:xfrm>
            <a:off x="120110" y="170482"/>
            <a:ext cx="11843129" cy="3601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preading a cybersecurity culture | Airlines.">
            <a:extLst>
              <a:ext uri="{FF2B5EF4-FFF2-40B4-BE49-F238E27FC236}">
                <a16:creationId xmlns="" xmlns:a16="http://schemas.microsoft.com/office/drawing/2014/main" id="{3392388C-15D5-9E69-56CD-93CEC9AA6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0" y="3772235"/>
            <a:ext cx="4230873" cy="2915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yber Security Starts With You – Agape Consulting Group">
            <a:extLst>
              <a:ext uri="{FF2B5EF4-FFF2-40B4-BE49-F238E27FC236}">
                <a16:creationId xmlns="" xmlns:a16="http://schemas.microsoft.com/office/drawing/2014/main" id="{171966D2-E7C5-4DFD-E8DF-6CAB6E6C6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3781425"/>
            <a:ext cx="3606099" cy="2906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ybersecurity Is Forcing A Rethink Of Strategic Autonomy ~ ECHAlliance">
            <a:extLst>
              <a:ext uri="{FF2B5EF4-FFF2-40B4-BE49-F238E27FC236}">
                <a16:creationId xmlns="" xmlns:a16="http://schemas.microsoft.com/office/drawing/2014/main" id="{A5714B84-8BB5-B691-15F6-B420C941E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781425"/>
            <a:ext cx="4114639" cy="289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45B9F-FFD0-3223-7140-BFC1C3F8CE7C}"/>
              </a:ext>
            </a:extLst>
          </p:cNvPr>
          <p:cNvSpPr>
            <a:spLocks noGrp="1"/>
          </p:cNvSpPr>
          <p:nvPr>
            <p:ph type="title"/>
          </p:nvPr>
        </p:nvSpPr>
        <p:spPr/>
        <p:txBody>
          <a:bodyPr/>
          <a:lstStyle/>
          <a:p>
            <a:r>
              <a:rPr lang="en-US" sz="2800" b="0" i="0" dirty="0">
                <a:effectLst/>
                <a:latin typeface="Roboto" panose="02000000000000000000" pitchFamily="2" charset="0"/>
              </a:rPr>
              <a:t>Phishing </a:t>
            </a:r>
            <a:r>
              <a:rPr lang="en-US" sz="2800" b="0" i="0" dirty="0">
                <a:solidFill>
                  <a:srgbClr val="272C37"/>
                </a:solidFill>
                <a:effectLst/>
                <a:latin typeface="Roboto" panose="02000000000000000000" pitchFamily="2" charset="0"/>
              </a:rPr>
              <a:t/>
            </a:r>
            <a:br>
              <a:rPr lang="en-US" sz="2800" b="0" i="0" dirty="0">
                <a:solidFill>
                  <a:srgbClr val="272C37"/>
                </a:solidFill>
                <a:effectLst/>
                <a:latin typeface="Roboto" panose="02000000000000000000" pitchFamily="2" charset="0"/>
              </a:rPr>
            </a:br>
            <a:endParaRPr lang="en-US" dirty="0"/>
          </a:p>
        </p:txBody>
      </p:sp>
      <p:sp>
        <p:nvSpPr>
          <p:cNvPr id="3" name="Content Placeholder 2">
            <a:extLst>
              <a:ext uri="{FF2B5EF4-FFF2-40B4-BE49-F238E27FC236}">
                <a16:creationId xmlns="" xmlns:a16="http://schemas.microsoft.com/office/drawing/2014/main" id="{FA6A43EE-9772-F5F1-AC13-EA004F61C871}"/>
              </a:ext>
            </a:extLst>
          </p:cNvPr>
          <p:cNvSpPr>
            <a:spLocks noGrp="1"/>
          </p:cNvSpPr>
          <p:nvPr>
            <p:ph idx="1"/>
          </p:nvPr>
        </p:nvSpPr>
        <p:spPr/>
        <p:txBody>
          <a:bodyPr/>
          <a:lstStyle/>
          <a:p>
            <a:pPr algn="just"/>
            <a:r>
              <a:rPr lang="en-US" sz="2800" i="0" dirty="0">
                <a:solidFill>
                  <a:srgbClr val="51565E"/>
                </a:solidFill>
                <a:effectLst/>
                <a:latin typeface="Gill Sans MT (Body)"/>
              </a:rPr>
              <a:t>Where a hacker sends a seemingly legitimate-looking email asking users to disclose personal information.</a:t>
            </a:r>
            <a:r>
              <a:rPr lang="en-US" sz="2800" i="0" dirty="0">
                <a:solidFill>
                  <a:srgbClr val="1C1F2A"/>
                </a:solidFill>
                <a:effectLst/>
                <a:latin typeface="Gill Sans MT (Body)"/>
              </a:rPr>
              <a:t> Phishing is when a hacker posing as a trustworthy party sends you a fraudulent email, hoping you will reveal your personal information voluntarily. Sometimes they lead you to fake "reset your password" screens; other times, the links install malicious code on your device</a:t>
            </a:r>
            <a:r>
              <a:rPr lang="en-US" sz="2000" b="0" i="0" dirty="0">
                <a:solidFill>
                  <a:srgbClr val="1C1F2A"/>
                </a:solidFill>
                <a:effectLst/>
                <a:latin typeface="Gill Sans MT (Body)"/>
              </a:rPr>
              <a:t>. </a:t>
            </a:r>
            <a:endParaRPr lang="en-US" sz="2000" b="0" i="0" dirty="0">
              <a:solidFill>
                <a:srgbClr val="51565E"/>
              </a:solidFill>
              <a:effectLst/>
              <a:latin typeface="Gill Sans MT (Body)"/>
            </a:endParaRPr>
          </a:p>
          <a:p>
            <a:endParaRPr lang="en-US" dirty="0"/>
          </a:p>
        </p:txBody>
      </p:sp>
    </p:spTree>
    <p:extLst>
      <p:ext uri="{BB962C8B-B14F-4D97-AF65-F5344CB8AC3E}">
        <p14:creationId xmlns:p14="http://schemas.microsoft.com/office/powerpoint/2010/main" val="155218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097" y="2335371"/>
            <a:ext cx="11437048" cy="369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93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29219A-4BB7-24D2-6735-F17F6E932A82}"/>
              </a:ext>
            </a:extLst>
          </p:cNvPr>
          <p:cNvSpPr>
            <a:spLocks noGrp="1"/>
          </p:cNvSpPr>
          <p:nvPr>
            <p:ph type="title"/>
          </p:nvPr>
        </p:nvSpPr>
        <p:spPr/>
        <p:txBody>
          <a:bodyPr/>
          <a:lstStyle/>
          <a:p>
            <a:r>
              <a:rPr lang="en-US" dirty="0"/>
              <a:t>Password attacks</a:t>
            </a:r>
          </a:p>
        </p:txBody>
      </p:sp>
      <p:sp>
        <p:nvSpPr>
          <p:cNvPr id="3" name="Content Placeholder 2">
            <a:extLst>
              <a:ext uri="{FF2B5EF4-FFF2-40B4-BE49-F238E27FC236}">
                <a16:creationId xmlns="" xmlns:a16="http://schemas.microsoft.com/office/drawing/2014/main" id="{17D1D9A1-838B-0D54-09F0-8D3DF78DC4CB}"/>
              </a:ext>
            </a:extLst>
          </p:cNvPr>
          <p:cNvSpPr>
            <a:spLocks noGrp="1"/>
          </p:cNvSpPr>
          <p:nvPr>
            <p:ph idx="1"/>
          </p:nvPr>
        </p:nvSpPr>
        <p:spPr/>
        <p:txBody>
          <a:bodyPr>
            <a:normAutofit/>
          </a:bodyPr>
          <a:lstStyle/>
          <a:p>
            <a:pPr marL="0" indent="0">
              <a:buNone/>
            </a:pPr>
            <a:endParaRPr lang="en-US" b="1" i="0" dirty="0">
              <a:solidFill>
                <a:srgbClr val="1C1F2A"/>
              </a:solidFill>
              <a:effectLst/>
              <a:latin typeface="Noto Sans" panose="020B0502040504020204" pitchFamily="34" charset="0"/>
            </a:endParaRPr>
          </a:p>
          <a:p>
            <a:r>
              <a:rPr lang="en-US" sz="2800" b="1" i="0" dirty="0">
                <a:solidFill>
                  <a:srgbClr val="1C1F2A"/>
                </a:solidFill>
                <a:effectLst/>
                <a:latin typeface="Noto Sans" panose="020B0502040504020204" pitchFamily="34" charset="0"/>
              </a:rPr>
              <a:t>Regular phishing.</a:t>
            </a:r>
            <a:r>
              <a:rPr lang="en-US" sz="2800" b="0" i="0" dirty="0">
                <a:solidFill>
                  <a:srgbClr val="1C1F2A"/>
                </a:solidFill>
                <a:effectLst/>
                <a:latin typeface="Noto Sans" panose="020B0502040504020204" pitchFamily="34" charset="0"/>
              </a:rPr>
              <a:t> You get an email from what looks like goodwebsite.com asking you to reset your password, but you didn't read closely and it's actually goodwobsite.com. You "reset your password" and the hacker steals your credentials</a:t>
            </a:r>
            <a:r>
              <a:rPr lang="en-US" b="0" i="0" dirty="0">
                <a:solidFill>
                  <a:srgbClr val="1C1F2A"/>
                </a:solidFill>
                <a:effectLst/>
                <a:latin typeface="Noto Sans" panose="020B0502040504020204" pitchFamily="34" charset="0"/>
              </a:rPr>
              <a:t>.</a:t>
            </a:r>
          </a:p>
          <a:p>
            <a:endParaRPr lang="en-US" dirty="0">
              <a:solidFill>
                <a:srgbClr val="1C1F2A"/>
              </a:solidFill>
              <a:latin typeface="Noto Sans" panose="020B0502040504020204" pitchFamily="34" charset="0"/>
            </a:endParaRPr>
          </a:p>
          <a:p>
            <a:pPr marL="0" indent="0">
              <a:buNone/>
            </a:pPr>
            <a:endParaRPr lang="en-US" dirty="0"/>
          </a:p>
        </p:txBody>
      </p:sp>
    </p:spTree>
    <p:extLst>
      <p:ext uri="{BB962C8B-B14F-4D97-AF65-F5344CB8AC3E}">
        <p14:creationId xmlns:p14="http://schemas.microsoft.com/office/powerpoint/2010/main" val="408803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45E1E-2D33-BB66-EA53-95EE38F7F775}"/>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 xmlns:a16="http://schemas.microsoft.com/office/drawing/2014/main" id="{A21197BF-E9CB-9FC3-F33C-684B551457E1}"/>
              </a:ext>
            </a:extLst>
          </p:cNvPr>
          <p:cNvSpPr>
            <a:spLocks noGrp="1"/>
          </p:cNvSpPr>
          <p:nvPr>
            <p:ph idx="1"/>
          </p:nvPr>
        </p:nvSpPr>
        <p:spPr/>
        <p:txBody>
          <a:bodyPr/>
          <a:lstStyle/>
          <a:p>
            <a:r>
              <a:rPr lang="en-US" sz="2000" b="1" i="0" dirty="0">
                <a:solidFill>
                  <a:srgbClr val="1C1F2A"/>
                </a:solidFill>
                <a:effectLst/>
                <a:latin typeface="+mj-lt"/>
              </a:rPr>
              <a:t>Brute Force Attack</a:t>
            </a:r>
          </a:p>
          <a:p>
            <a:pPr algn="l"/>
            <a:r>
              <a:rPr lang="en-US" sz="2000" dirty="0">
                <a:solidFill>
                  <a:srgbClr val="1C1F2A"/>
                </a:solidFill>
                <a:latin typeface="+mj-lt"/>
                <a:ea typeface="Noto Sans" panose="020B0502040504020204" pitchFamily="34" charset="0"/>
                <a:cs typeface="Noto Sans" panose="020B0502040504020204" pitchFamily="34" charset="0"/>
              </a:rPr>
              <a:t>P</a:t>
            </a:r>
            <a:r>
              <a:rPr lang="en-US" sz="2000" b="0" i="0" dirty="0">
                <a:solidFill>
                  <a:srgbClr val="1C1F2A"/>
                </a:solidFill>
                <a:effectLst/>
                <a:latin typeface="+mj-lt"/>
                <a:ea typeface="Noto Sans" panose="020B0502040504020204" pitchFamily="34" charset="0"/>
                <a:cs typeface="Noto Sans" panose="020B0502040504020204" pitchFamily="34" charset="0"/>
              </a:rPr>
              <a:t>assword is equivalent to a key to open a door.</a:t>
            </a:r>
            <a:r>
              <a:rPr lang="en-US" sz="2000" b="0" i="0" dirty="0">
                <a:solidFill>
                  <a:srgbClr val="040C28"/>
                </a:solidFill>
                <a:effectLst/>
                <a:latin typeface="+mj-lt"/>
                <a:ea typeface="Noto Sans" panose="020B0502040504020204" pitchFamily="34" charset="0"/>
                <a:cs typeface="Noto Sans" panose="020B0502040504020204" pitchFamily="34" charset="0"/>
              </a:rPr>
              <a:t> </a:t>
            </a:r>
            <a:r>
              <a:rPr lang="en-US" sz="2000" dirty="0">
                <a:solidFill>
                  <a:srgbClr val="040C28"/>
                </a:solidFill>
                <a:latin typeface="+mj-lt"/>
                <a:ea typeface="Noto Sans" panose="020B0502040504020204" pitchFamily="34" charset="0"/>
                <a:cs typeface="Noto Sans" panose="020B0502040504020204" pitchFamily="34" charset="0"/>
              </a:rPr>
              <a:t>When someone try </a:t>
            </a:r>
            <a:r>
              <a:rPr lang="en-US" sz="2000" b="0" i="0" dirty="0">
                <a:solidFill>
                  <a:srgbClr val="040C28"/>
                </a:solidFill>
                <a:effectLst/>
                <a:latin typeface="+mj-lt"/>
                <a:ea typeface="Noto Sans" panose="020B0502040504020204" pitchFamily="34" charset="0"/>
                <a:cs typeface="Noto Sans" panose="020B0502040504020204" pitchFamily="34" charset="0"/>
              </a:rPr>
              <a:t> to crack passwords with multiple hits.</a:t>
            </a:r>
            <a:r>
              <a:rPr lang="en-US" sz="2000" b="0" i="0" dirty="0">
                <a:solidFill>
                  <a:srgbClr val="1C1F2A"/>
                </a:solidFill>
                <a:effectLst/>
                <a:latin typeface="+mj-lt"/>
                <a:ea typeface="Noto Sans" panose="020B0502040504020204" pitchFamily="34" charset="0"/>
                <a:cs typeface="Noto Sans" panose="020B0502040504020204" pitchFamily="34" charset="0"/>
              </a:rPr>
              <a:t> A hacker </a:t>
            </a:r>
            <a:r>
              <a:rPr lang="en-US" sz="2000" dirty="0" smtClean="0">
                <a:solidFill>
                  <a:srgbClr val="1C1F2A"/>
                </a:solidFill>
                <a:latin typeface="+mj-lt"/>
                <a:ea typeface="Noto Sans" panose="020B0502040504020204" pitchFamily="34" charset="0"/>
                <a:cs typeface="Noto Sans" panose="020B0502040504020204" pitchFamily="34" charset="0"/>
              </a:rPr>
              <a:t>try with</a:t>
            </a:r>
            <a:r>
              <a:rPr lang="en-US" sz="2000" b="0" i="0" dirty="0" smtClean="0">
                <a:solidFill>
                  <a:srgbClr val="1C1F2A"/>
                </a:solidFill>
                <a:effectLst/>
                <a:latin typeface="+mj-lt"/>
                <a:ea typeface="Noto Sans" panose="020B0502040504020204" pitchFamily="34" charset="0"/>
                <a:cs typeface="Noto Sans" panose="020B0502040504020204" pitchFamily="34" charset="0"/>
              </a:rPr>
              <a:t> </a:t>
            </a:r>
            <a:r>
              <a:rPr lang="en-US" sz="2000" b="0" i="0" dirty="0">
                <a:solidFill>
                  <a:srgbClr val="1C1F2A"/>
                </a:solidFill>
                <a:effectLst/>
                <a:latin typeface="+mj-lt"/>
                <a:ea typeface="Noto Sans" panose="020B0502040504020204" pitchFamily="34" charset="0"/>
                <a:cs typeface="Noto Sans" panose="020B0502040504020204" pitchFamily="34" charset="0"/>
              </a:rPr>
              <a:t>password/username </a:t>
            </a:r>
            <a:r>
              <a:rPr lang="en-US" sz="2000" b="0" i="0" dirty="0" smtClean="0">
                <a:solidFill>
                  <a:srgbClr val="1C1F2A"/>
                </a:solidFill>
                <a:effectLst/>
                <a:latin typeface="+mj-lt"/>
                <a:ea typeface="Noto Sans" panose="020B0502040504020204" pitchFamily="34" charset="0"/>
                <a:cs typeface="Noto Sans" panose="020B0502040504020204" pitchFamily="34" charset="0"/>
              </a:rPr>
              <a:t>with multiple combinations and </a:t>
            </a:r>
            <a:r>
              <a:rPr lang="en-US" sz="2000" b="0" i="0" dirty="0">
                <a:solidFill>
                  <a:srgbClr val="1C1F2A"/>
                </a:solidFill>
                <a:effectLst/>
                <a:latin typeface="+mj-lt"/>
                <a:ea typeface="Noto Sans" panose="020B0502040504020204" pitchFamily="34" charset="0"/>
                <a:cs typeface="Noto Sans" panose="020B0502040504020204" pitchFamily="34" charset="0"/>
              </a:rPr>
              <a:t>if your password is simple, your account can be hacked.</a:t>
            </a:r>
          </a:p>
          <a:p>
            <a:pPr marL="0" indent="0" algn="l">
              <a:buNone/>
            </a:pPr>
            <a:r>
              <a:rPr lang="en-US" sz="2000" b="0" i="0" dirty="0" smtClean="0">
                <a:solidFill>
                  <a:srgbClr val="1C1F2A"/>
                </a:solidFill>
                <a:effectLst/>
                <a:latin typeface="+mj-lt"/>
              </a:rPr>
              <a:t> </a:t>
            </a:r>
            <a:endParaRPr lang="en-US" sz="2000" b="0" i="0" dirty="0">
              <a:solidFill>
                <a:srgbClr val="1C1F2A"/>
              </a:solidFill>
              <a:effectLst/>
              <a:latin typeface="+mj-lt"/>
            </a:endParaRPr>
          </a:p>
          <a:p>
            <a:pPr algn="l"/>
            <a:r>
              <a:rPr lang="en-US" sz="2000" b="1" i="0" dirty="0">
                <a:solidFill>
                  <a:srgbClr val="1C1F2A"/>
                </a:solidFill>
                <a:effectLst/>
                <a:latin typeface="+mj-lt"/>
              </a:rPr>
              <a:t>To help prevent brute force attacks:</a:t>
            </a:r>
          </a:p>
          <a:p>
            <a:pPr algn="l">
              <a:buFont typeface="Arial" panose="020B0604020202020204" pitchFamily="34" charset="0"/>
              <a:buChar char="•"/>
            </a:pPr>
            <a:r>
              <a:rPr lang="en-US" sz="2000" b="0" i="0" dirty="0">
                <a:solidFill>
                  <a:srgbClr val="1C1F2A"/>
                </a:solidFill>
                <a:effectLst/>
                <a:latin typeface="+mj-lt"/>
              </a:rPr>
              <a:t>Use a complex password. The difference between an all-lowercase, all-alphabetic, six-digit password and a mixed case, mixed-character, ten-digit password is enormous. As your password's complexity increases, the chance of a successful brute force attack decreases.</a:t>
            </a:r>
          </a:p>
          <a:p>
            <a:endParaRPr lang="en-US" dirty="0"/>
          </a:p>
        </p:txBody>
      </p:sp>
    </p:spTree>
    <p:extLst>
      <p:ext uri="{BB962C8B-B14F-4D97-AF65-F5344CB8AC3E}">
        <p14:creationId xmlns:p14="http://schemas.microsoft.com/office/powerpoint/2010/main" val="133120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1D4F8-A5F0-09EA-C8A1-BA074558979C}"/>
              </a:ext>
            </a:extLst>
          </p:cNvPr>
          <p:cNvSpPr>
            <a:spLocks noGrp="1"/>
          </p:cNvSpPr>
          <p:nvPr>
            <p:ph type="title"/>
          </p:nvPr>
        </p:nvSpPr>
        <p:spPr/>
        <p:txBody>
          <a:bodyPr/>
          <a:lstStyle/>
          <a:p>
            <a:r>
              <a:rPr lang="en-US" b="1" i="0" dirty="0">
                <a:effectLst/>
                <a:latin typeface="Inter"/>
              </a:rPr>
              <a:t>Distributed Denial-of-Service (DDoS) Attack</a:t>
            </a:r>
            <a:endParaRPr lang="en-US" dirty="0"/>
          </a:p>
        </p:txBody>
      </p:sp>
      <p:sp>
        <p:nvSpPr>
          <p:cNvPr id="3" name="Content Placeholder 2">
            <a:extLst>
              <a:ext uri="{FF2B5EF4-FFF2-40B4-BE49-F238E27FC236}">
                <a16:creationId xmlns="" xmlns:a16="http://schemas.microsoft.com/office/drawing/2014/main" id="{301A7E4D-9285-0608-3C7A-9AC019CF486E}"/>
              </a:ext>
            </a:extLst>
          </p:cNvPr>
          <p:cNvSpPr>
            <a:spLocks noGrp="1"/>
          </p:cNvSpPr>
          <p:nvPr>
            <p:ph idx="1"/>
          </p:nvPr>
        </p:nvSpPr>
        <p:spPr/>
        <p:txBody>
          <a:bodyPr>
            <a:normAutofit/>
          </a:bodyPr>
          <a:lstStyle/>
          <a:p>
            <a:pPr algn="just"/>
            <a:r>
              <a:rPr lang="en-US" sz="2400" b="1" i="0" dirty="0" err="1" smtClean="0">
                <a:solidFill>
                  <a:srgbClr val="000000"/>
                </a:solidFill>
                <a:effectLst/>
                <a:latin typeface="Inter"/>
              </a:rPr>
              <a:t>DoS</a:t>
            </a:r>
            <a:r>
              <a:rPr lang="en-US" sz="2400" b="1" i="0" dirty="0" smtClean="0">
                <a:solidFill>
                  <a:srgbClr val="000000"/>
                </a:solidFill>
                <a:effectLst/>
                <a:latin typeface="Inter"/>
              </a:rPr>
              <a:t> </a:t>
            </a:r>
            <a:r>
              <a:rPr lang="en-US" sz="2400" b="1" i="0" dirty="0">
                <a:solidFill>
                  <a:srgbClr val="000000"/>
                </a:solidFill>
                <a:effectLst/>
                <a:latin typeface="Inter"/>
              </a:rPr>
              <a:t>Attack means </a:t>
            </a:r>
            <a:r>
              <a:rPr lang="en-US" sz="2400" b="1" i="0" dirty="0" smtClean="0">
                <a:solidFill>
                  <a:srgbClr val="000000"/>
                </a:solidFill>
                <a:effectLst/>
                <a:latin typeface="Inter"/>
              </a:rPr>
              <a:t>"Denial-of-Service (</a:t>
            </a:r>
            <a:r>
              <a:rPr lang="en-US" sz="2400" b="1" i="0" dirty="0" err="1" smtClean="0">
                <a:solidFill>
                  <a:srgbClr val="000000"/>
                </a:solidFill>
                <a:effectLst/>
                <a:latin typeface="Inter"/>
              </a:rPr>
              <a:t>DoS</a:t>
            </a:r>
            <a:r>
              <a:rPr lang="en-US" sz="2400" b="1" i="0" dirty="0">
                <a:solidFill>
                  <a:srgbClr val="000000"/>
                </a:solidFill>
                <a:effectLst/>
                <a:latin typeface="Inter"/>
              </a:rPr>
              <a:t>) Attack</a:t>
            </a:r>
            <a:r>
              <a:rPr lang="en-US" sz="2400" b="0" i="0" dirty="0">
                <a:solidFill>
                  <a:srgbClr val="000000"/>
                </a:solidFill>
                <a:effectLst/>
                <a:latin typeface="Inter"/>
              </a:rPr>
              <a:t>" and it is a cybercrime </a:t>
            </a:r>
            <a:r>
              <a:rPr lang="en-US" sz="2400" dirty="0">
                <a:solidFill>
                  <a:srgbClr val="000000"/>
                </a:solidFill>
                <a:latin typeface="Inter"/>
              </a:rPr>
              <a:t>i</a:t>
            </a:r>
            <a:r>
              <a:rPr lang="en-US" sz="2400" b="0" i="0" dirty="0" smtClean="0">
                <a:solidFill>
                  <a:srgbClr val="000000"/>
                </a:solidFill>
                <a:effectLst/>
                <a:latin typeface="Inter"/>
              </a:rPr>
              <a:t>n </a:t>
            </a:r>
            <a:r>
              <a:rPr lang="en-US" sz="2400" b="0" i="0" dirty="0">
                <a:solidFill>
                  <a:srgbClr val="000000"/>
                </a:solidFill>
                <a:effectLst/>
                <a:latin typeface="Inter"/>
              </a:rPr>
              <a:t>which the attacker floods a server with internet traffic to prevent users from accessing connected online services and sites.</a:t>
            </a:r>
            <a:endParaRPr lang="en-US" sz="2400" dirty="0"/>
          </a:p>
        </p:txBody>
      </p:sp>
    </p:spTree>
    <p:extLst>
      <p:ext uri="{BB962C8B-B14F-4D97-AF65-F5344CB8AC3E}">
        <p14:creationId xmlns:p14="http://schemas.microsoft.com/office/powerpoint/2010/main" val="86988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CDE3D-8D21-6E54-ED48-32CA350F9213}"/>
              </a:ext>
            </a:extLst>
          </p:cNvPr>
          <p:cNvSpPr>
            <a:spLocks noGrp="1"/>
          </p:cNvSpPr>
          <p:nvPr>
            <p:ph type="title"/>
          </p:nvPr>
        </p:nvSpPr>
        <p:spPr/>
        <p:txBody>
          <a:bodyPr/>
          <a:lstStyle/>
          <a:p>
            <a:r>
              <a:rPr lang="en-US" b="1" i="0" dirty="0">
                <a:effectLst/>
                <a:latin typeface="Noto Sans" panose="020B0502040504020204" pitchFamily="34" charset="0"/>
              </a:rPr>
              <a:t>Man-in-the-Middle Attack</a:t>
            </a:r>
            <a:r>
              <a:rPr lang="en-US" b="1" i="0" dirty="0">
                <a:solidFill>
                  <a:srgbClr val="1C1F2A"/>
                </a:solidFill>
                <a:effectLst/>
                <a:latin typeface="Noto Sans" panose="020B0502040504020204" pitchFamily="34" charset="0"/>
              </a:rPr>
              <a:t/>
            </a:r>
            <a:br>
              <a:rPr lang="en-US" b="1" i="0" dirty="0">
                <a:solidFill>
                  <a:srgbClr val="1C1F2A"/>
                </a:solidFill>
                <a:effectLst/>
                <a:latin typeface="Noto Sans" panose="020B0502040504020204" pitchFamily="34" charset="0"/>
              </a:rPr>
            </a:br>
            <a:endParaRPr lang="en-US" dirty="0"/>
          </a:p>
        </p:txBody>
      </p:sp>
      <p:sp>
        <p:nvSpPr>
          <p:cNvPr id="3" name="Content Placeholder 2">
            <a:extLst>
              <a:ext uri="{FF2B5EF4-FFF2-40B4-BE49-F238E27FC236}">
                <a16:creationId xmlns="" xmlns:a16="http://schemas.microsoft.com/office/drawing/2014/main" id="{AE0721CD-0C4B-CDFC-73F6-D425BC057FFE}"/>
              </a:ext>
            </a:extLst>
          </p:cNvPr>
          <p:cNvSpPr>
            <a:spLocks noGrp="1"/>
          </p:cNvSpPr>
          <p:nvPr>
            <p:ph idx="1"/>
          </p:nvPr>
        </p:nvSpPr>
        <p:spPr>
          <a:xfrm>
            <a:off x="596432" y="2119536"/>
            <a:ext cx="11029615" cy="3678303"/>
          </a:xfrm>
        </p:spPr>
        <p:txBody>
          <a:bodyPr/>
          <a:lstStyle/>
          <a:p>
            <a:pPr algn="just"/>
            <a:r>
              <a:rPr lang="en-US" sz="2800" b="0" i="0" dirty="0">
                <a:solidFill>
                  <a:srgbClr val="1C1F2A"/>
                </a:solidFill>
                <a:effectLst/>
                <a:latin typeface="Noto Sans" panose="020B0502040504020204" pitchFamily="34" charset="0"/>
              </a:rPr>
              <a:t>Man-in-the middle (MitM) attacks are when a </a:t>
            </a:r>
            <a:r>
              <a:rPr lang="en-US" sz="2800" b="0" i="0" dirty="0" smtClean="0">
                <a:solidFill>
                  <a:srgbClr val="1C1F2A"/>
                </a:solidFill>
                <a:effectLst/>
                <a:latin typeface="Noto Sans" panose="020B0502040504020204" pitchFamily="34" charset="0"/>
              </a:rPr>
              <a:t>hacker sits </a:t>
            </a:r>
            <a:r>
              <a:rPr lang="en-US" sz="2800" b="0" i="0" dirty="0">
                <a:solidFill>
                  <a:srgbClr val="1C1F2A"/>
                </a:solidFill>
                <a:effectLst/>
                <a:latin typeface="Noto Sans" panose="020B0502040504020204" pitchFamily="34" charset="0"/>
              </a:rPr>
              <a:t>in between two uncompromised people or systems and stealing the information they're passing to each other, including passwords</a:t>
            </a:r>
            <a:r>
              <a:rPr lang="en-US" sz="2000" b="0" i="0" dirty="0">
                <a:solidFill>
                  <a:srgbClr val="1C1F2A"/>
                </a:solidFill>
                <a:effectLst/>
                <a:latin typeface="Noto Sans" panose="020B0502040504020204" pitchFamily="34" charset="0"/>
              </a:rPr>
              <a:t>.</a:t>
            </a:r>
          </a:p>
          <a:p>
            <a:pPr marL="0" indent="0">
              <a:buNone/>
            </a:pPr>
            <a:endParaRPr lang="en-US" dirty="0"/>
          </a:p>
        </p:txBody>
      </p:sp>
    </p:spTree>
    <p:extLst>
      <p:ext uri="{BB962C8B-B14F-4D97-AF65-F5344CB8AC3E}">
        <p14:creationId xmlns:p14="http://schemas.microsoft.com/office/powerpoint/2010/main" val="219281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FA9C8-AC7A-A32A-4BA4-7655A9FAD677}"/>
              </a:ext>
            </a:extLst>
          </p:cNvPr>
          <p:cNvSpPr>
            <a:spLocks noGrp="1"/>
          </p:cNvSpPr>
          <p:nvPr>
            <p:ph type="title"/>
          </p:nvPr>
        </p:nvSpPr>
        <p:spPr/>
        <p:txBody>
          <a:bodyPr/>
          <a:lstStyle/>
          <a:p>
            <a:r>
              <a:rPr lang="en-US" b="0" i="0" dirty="0">
                <a:effectLst/>
                <a:latin typeface="MuseoSans"/>
              </a:rPr>
              <a:t>drive-by download attack</a:t>
            </a:r>
            <a:endParaRPr lang="en-US" dirty="0"/>
          </a:p>
        </p:txBody>
      </p:sp>
      <p:sp>
        <p:nvSpPr>
          <p:cNvPr id="3" name="Content Placeholder 2">
            <a:extLst>
              <a:ext uri="{FF2B5EF4-FFF2-40B4-BE49-F238E27FC236}">
                <a16:creationId xmlns="" xmlns:a16="http://schemas.microsoft.com/office/drawing/2014/main" id="{CAC3F174-FAF7-14A5-C376-565C159B9CF7}"/>
              </a:ext>
            </a:extLst>
          </p:cNvPr>
          <p:cNvSpPr>
            <a:spLocks noGrp="1"/>
          </p:cNvSpPr>
          <p:nvPr>
            <p:ph idx="1"/>
          </p:nvPr>
        </p:nvSpPr>
        <p:spPr/>
        <p:txBody>
          <a:bodyPr>
            <a:normAutofit/>
          </a:bodyPr>
          <a:lstStyle/>
          <a:p>
            <a:pPr algn="just"/>
            <a:r>
              <a:rPr lang="en-US" sz="2800" b="0" i="0" dirty="0">
                <a:solidFill>
                  <a:schemeClr val="tx1"/>
                </a:solidFill>
                <a:effectLst/>
                <a:latin typeface="MuseoSans"/>
              </a:rPr>
              <a:t>A drive-by download attack refers to the unintentional download of malicious code to your computer or mobile device that leaves you open to a </a:t>
            </a:r>
            <a:r>
              <a:rPr lang="en-US" sz="2800" b="0" i="0" dirty="0" smtClean="0">
                <a:solidFill>
                  <a:schemeClr val="tx1"/>
                </a:solidFill>
                <a:effectLst/>
                <a:latin typeface="MuseoSans"/>
              </a:rPr>
              <a:t>cyber attack.</a:t>
            </a:r>
          </a:p>
          <a:p>
            <a:pPr algn="just"/>
            <a:r>
              <a:rPr lang="en-US" sz="2800" dirty="0" smtClean="0">
                <a:solidFill>
                  <a:schemeClr val="tx1"/>
                </a:solidFill>
                <a:latin typeface="MuseoSans"/>
              </a:rPr>
              <a:t>By clicking any link, opening any fake website.</a:t>
            </a:r>
            <a:endParaRPr lang="en-US" sz="2800" dirty="0">
              <a:solidFill>
                <a:schemeClr val="tx1"/>
              </a:solidFill>
            </a:endParaRPr>
          </a:p>
        </p:txBody>
      </p:sp>
    </p:spTree>
    <p:extLst>
      <p:ext uri="{BB962C8B-B14F-4D97-AF65-F5344CB8AC3E}">
        <p14:creationId xmlns:p14="http://schemas.microsoft.com/office/powerpoint/2010/main" val="428208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380425-2D6D-8770-A177-FCCB1CABDEBC}"/>
              </a:ext>
            </a:extLst>
          </p:cNvPr>
          <p:cNvSpPr>
            <a:spLocks noGrp="1"/>
          </p:cNvSpPr>
          <p:nvPr>
            <p:ph type="title"/>
          </p:nvPr>
        </p:nvSpPr>
        <p:spPr/>
        <p:txBody>
          <a:bodyPr/>
          <a:lstStyle/>
          <a:p>
            <a:r>
              <a:rPr lang="en-US" b="1" i="0" dirty="0">
                <a:effectLst/>
                <a:latin typeface="neue-haas-grotesk-display"/>
              </a:rPr>
              <a:t>Malvertising</a:t>
            </a:r>
            <a:r>
              <a:rPr lang="en-US" b="1" i="0" dirty="0">
                <a:solidFill>
                  <a:srgbClr val="292929"/>
                </a:solidFill>
                <a:effectLst/>
                <a:latin typeface="neue-haas-grotesk-display"/>
              </a:rPr>
              <a:t/>
            </a:r>
            <a:br>
              <a:rPr lang="en-US" b="1" i="0" dirty="0">
                <a:solidFill>
                  <a:srgbClr val="292929"/>
                </a:solidFill>
                <a:effectLst/>
                <a:latin typeface="neue-haas-grotesk-display"/>
              </a:rPr>
            </a:br>
            <a:endParaRPr lang="en-US" dirty="0"/>
          </a:p>
        </p:txBody>
      </p:sp>
      <p:sp>
        <p:nvSpPr>
          <p:cNvPr id="3" name="Content Placeholder 2">
            <a:extLst>
              <a:ext uri="{FF2B5EF4-FFF2-40B4-BE49-F238E27FC236}">
                <a16:creationId xmlns="" xmlns:a16="http://schemas.microsoft.com/office/drawing/2014/main" id="{DA75619E-78DE-0526-6D2E-D60DE96F348B}"/>
              </a:ext>
            </a:extLst>
          </p:cNvPr>
          <p:cNvSpPr>
            <a:spLocks noGrp="1"/>
          </p:cNvSpPr>
          <p:nvPr>
            <p:ph idx="1"/>
          </p:nvPr>
        </p:nvSpPr>
        <p:spPr/>
        <p:txBody>
          <a:bodyPr>
            <a:normAutofit/>
          </a:bodyPr>
          <a:lstStyle/>
          <a:p>
            <a:pPr algn="just"/>
            <a:r>
              <a:rPr lang="en-US" sz="2400" b="1" i="0" dirty="0">
                <a:solidFill>
                  <a:srgbClr val="000000"/>
                </a:solidFill>
                <a:effectLst/>
                <a:latin typeface="neue-haas-grotesk-display"/>
              </a:rPr>
              <a:t>malicious advertising</a:t>
            </a:r>
            <a:r>
              <a:rPr lang="en-US" sz="2400" b="0" i="0" dirty="0">
                <a:solidFill>
                  <a:srgbClr val="000000"/>
                </a:solidFill>
                <a:effectLst/>
                <a:latin typeface="neue-haas-grotesk-display"/>
              </a:rPr>
              <a:t> — is a relatively new cyberattack technique that injects malicious code within digital ads. Difficult to detect by both internet users and publishers, these infected ads are usually served to consumers through legitimate advertising networks. </a:t>
            </a:r>
            <a:endParaRPr lang="en-US" sz="2400" dirty="0"/>
          </a:p>
        </p:txBody>
      </p:sp>
    </p:spTree>
    <p:extLst>
      <p:ext uri="{BB962C8B-B14F-4D97-AF65-F5344CB8AC3E}">
        <p14:creationId xmlns:p14="http://schemas.microsoft.com/office/powerpoint/2010/main" val="273597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FB9FFD-42C4-1E9C-CD8E-C535E22BCD55}"/>
              </a:ext>
            </a:extLst>
          </p:cNvPr>
          <p:cNvSpPr>
            <a:spLocks noGrp="1"/>
          </p:cNvSpPr>
          <p:nvPr>
            <p:ph type="title"/>
          </p:nvPr>
        </p:nvSpPr>
        <p:spPr/>
        <p:txBody>
          <a:bodyPr/>
          <a:lstStyle/>
          <a:p>
            <a:r>
              <a:rPr lang="en-US" b="0" i="0" dirty="0">
                <a:effectLst/>
                <a:latin typeface="Google Sans"/>
              </a:rPr>
              <a:t>Rogue security software</a:t>
            </a:r>
            <a:endParaRPr lang="en-US" dirty="0"/>
          </a:p>
        </p:txBody>
      </p:sp>
      <p:sp>
        <p:nvSpPr>
          <p:cNvPr id="3" name="Content Placeholder 2">
            <a:extLst>
              <a:ext uri="{FF2B5EF4-FFF2-40B4-BE49-F238E27FC236}">
                <a16:creationId xmlns="" xmlns:a16="http://schemas.microsoft.com/office/drawing/2014/main" id="{2DDE5A89-2EC4-F4A1-46B9-CF41985E56FA}"/>
              </a:ext>
            </a:extLst>
          </p:cNvPr>
          <p:cNvSpPr>
            <a:spLocks noGrp="1"/>
          </p:cNvSpPr>
          <p:nvPr>
            <p:ph idx="1"/>
          </p:nvPr>
        </p:nvSpPr>
        <p:spPr/>
        <p:txBody>
          <a:bodyPr>
            <a:normAutofit/>
          </a:bodyPr>
          <a:lstStyle/>
          <a:p>
            <a:pPr algn="just"/>
            <a:r>
              <a:rPr lang="en-US" sz="2800" b="0" i="0" dirty="0">
                <a:solidFill>
                  <a:srgbClr val="202124"/>
                </a:solidFill>
                <a:effectLst/>
                <a:latin typeface="Google Sans"/>
              </a:rPr>
              <a:t>Rogue security software is a form of malicious software and internet fraud that misleads users into believing there is a virus on their computer and aims to convince them to pay for a fake malware removal tool that actually installs malware on their computer.</a:t>
            </a:r>
            <a:endParaRPr lang="en-US" sz="2800" dirty="0"/>
          </a:p>
        </p:txBody>
      </p:sp>
    </p:spTree>
    <p:extLst>
      <p:ext uri="{BB962C8B-B14F-4D97-AF65-F5344CB8AC3E}">
        <p14:creationId xmlns:p14="http://schemas.microsoft.com/office/powerpoint/2010/main" val="316459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0407C9-5E6A-A7DF-DC64-1640AD74035E}"/>
              </a:ext>
            </a:extLst>
          </p:cNvPr>
          <p:cNvSpPr>
            <a:spLocks noGrp="1"/>
          </p:cNvSpPr>
          <p:nvPr>
            <p:ph type="title"/>
          </p:nvPr>
        </p:nvSpPr>
        <p:spPr/>
        <p:txBody>
          <a:bodyPr/>
          <a:lstStyle/>
          <a:p>
            <a:r>
              <a:rPr lang="en-US" b="1" i="0" dirty="0">
                <a:effectLst/>
                <a:latin typeface="Open Sans" panose="020B0606030504020204" pitchFamily="34" charset="0"/>
              </a:rPr>
              <a:t>How is Cybersecurity implemented?</a:t>
            </a:r>
            <a:r>
              <a:rPr lang="en-US" b="0" i="0" dirty="0">
                <a:solidFill>
                  <a:srgbClr val="4A4A4A"/>
                </a:solidFill>
                <a:effectLst/>
                <a:latin typeface="Open Sans" panose="020B0606030504020204" pitchFamily="34" charset="0"/>
              </a:rPr>
              <a:t/>
            </a:r>
            <a:br>
              <a:rPr lang="en-US" b="0" i="0" dirty="0">
                <a:solidFill>
                  <a:srgbClr val="4A4A4A"/>
                </a:solidFill>
                <a:effectLst/>
                <a:latin typeface="Open Sans" panose="020B0606030504020204" pitchFamily="34" charset="0"/>
              </a:rPr>
            </a:br>
            <a:endParaRPr lang="en-US" dirty="0"/>
          </a:p>
        </p:txBody>
      </p:sp>
      <p:sp>
        <p:nvSpPr>
          <p:cNvPr id="3" name="Content Placeholder 2">
            <a:extLst>
              <a:ext uri="{FF2B5EF4-FFF2-40B4-BE49-F238E27FC236}">
                <a16:creationId xmlns="" xmlns:a16="http://schemas.microsoft.com/office/drawing/2014/main" id="{BA29D072-5CA1-F32E-CDC6-99A922DCC81B}"/>
              </a:ext>
            </a:extLst>
          </p:cNvPr>
          <p:cNvSpPr>
            <a:spLocks noGrp="1"/>
          </p:cNvSpPr>
          <p:nvPr>
            <p:ph idx="1"/>
          </p:nvPr>
        </p:nvSpPr>
        <p:spPr/>
        <p:txBody>
          <a:bodyPr>
            <a:normAutofit/>
          </a:bodyPr>
          <a:lstStyle/>
          <a:p>
            <a:pPr algn="just"/>
            <a:r>
              <a:rPr lang="en-US" sz="3600" b="0" i="0" dirty="0">
                <a:solidFill>
                  <a:srgbClr val="4A4A4A"/>
                </a:solidFill>
                <a:effectLst/>
                <a:latin typeface="Open Sans" panose="020B0606030504020204" pitchFamily="34" charset="0"/>
              </a:rPr>
              <a:t>There are numerous procedures for actually implementing cybersecurity, but there </a:t>
            </a:r>
            <a:r>
              <a:rPr lang="en-US" sz="3600" b="0" i="0" dirty="0" smtClean="0">
                <a:solidFill>
                  <a:srgbClr val="4A4A4A"/>
                </a:solidFill>
                <a:effectLst/>
                <a:latin typeface="Open Sans" panose="020B0606030504020204" pitchFamily="34" charset="0"/>
              </a:rPr>
              <a:t>are three </a:t>
            </a:r>
            <a:r>
              <a:rPr lang="en-US" sz="3600" b="0" i="0" dirty="0">
                <a:solidFill>
                  <a:srgbClr val="4A4A4A"/>
                </a:solidFill>
                <a:effectLst/>
                <a:latin typeface="Open Sans" panose="020B0606030504020204" pitchFamily="34" charset="0"/>
              </a:rPr>
              <a:t>main steps when actually fixing a security-related issue. </a:t>
            </a:r>
            <a:endParaRPr lang="en-US" sz="3600" dirty="0"/>
          </a:p>
        </p:txBody>
      </p:sp>
    </p:spTree>
    <p:extLst>
      <p:ext uri="{BB962C8B-B14F-4D97-AF65-F5344CB8AC3E}">
        <p14:creationId xmlns:p14="http://schemas.microsoft.com/office/powerpoint/2010/main" val="108016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82D732-FA69-641E-CADF-8D20E59DED55}"/>
              </a:ext>
            </a:extLst>
          </p:cNvPr>
          <p:cNvSpPr>
            <a:spLocks noGrp="1"/>
          </p:cNvSpPr>
          <p:nvPr>
            <p:ph type="title"/>
          </p:nvPr>
        </p:nvSpPr>
        <p:spPr/>
        <p:txBody>
          <a:bodyPr/>
          <a:lstStyle/>
          <a:p>
            <a:r>
              <a:rPr lang="en-IN" dirty="0"/>
              <a:t>Content</a:t>
            </a:r>
            <a:endParaRPr lang="en-US" dirty="0"/>
          </a:p>
        </p:txBody>
      </p:sp>
      <p:sp>
        <p:nvSpPr>
          <p:cNvPr id="3" name="Content Placeholder 2">
            <a:extLst>
              <a:ext uri="{FF2B5EF4-FFF2-40B4-BE49-F238E27FC236}">
                <a16:creationId xmlns="" xmlns:a16="http://schemas.microsoft.com/office/drawing/2014/main" id="{25A6A50B-3D0A-F20E-C3E9-E92C466DAF09}"/>
              </a:ext>
            </a:extLst>
          </p:cNvPr>
          <p:cNvSpPr>
            <a:spLocks noGrp="1"/>
          </p:cNvSpPr>
          <p:nvPr>
            <p:ph idx="1"/>
          </p:nvPr>
        </p:nvSpPr>
        <p:spPr>
          <a:xfrm>
            <a:off x="581192" y="3429000"/>
            <a:ext cx="11029615" cy="2429799"/>
          </a:xfrm>
        </p:spPr>
        <p:txBody>
          <a:bodyPr>
            <a:normAutofit fontScale="92500" lnSpcReduction="20000"/>
          </a:bodyPr>
          <a:lstStyle/>
          <a:p>
            <a:r>
              <a:rPr lang="en-IN" sz="2800" dirty="0"/>
              <a:t>Introduction</a:t>
            </a:r>
          </a:p>
          <a:p>
            <a:r>
              <a:rPr lang="en-IN" sz="2800" dirty="0"/>
              <a:t>Categories of Cyber crime</a:t>
            </a:r>
          </a:p>
          <a:p>
            <a:r>
              <a:rPr lang="en-IN" sz="2800" dirty="0"/>
              <a:t>Types of Cyber crime</a:t>
            </a:r>
          </a:p>
          <a:p>
            <a:r>
              <a:rPr lang="en-IN" sz="2800" dirty="0"/>
              <a:t>Types of Security tools</a:t>
            </a:r>
          </a:p>
          <a:p>
            <a:r>
              <a:rPr lang="en-IN" sz="2800" dirty="0"/>
              <a:t>Advantage of Cybersecurity</a:t>
            </a:r>
          </a:p>
          <a:p>
            <a:pPr marL="0" indent="0">
              <a:buNone/>
            </a:pPr>
            <a:endParaRPr lang="en-IN" sz="2800" dirty="0"/>
          </a:p>
          <a:p>
            <a:pPr marL="0" indent="0">
              <a:buNone/>
            </a:pPr>
            <a:endParaRPr lang="en-IN" sz="2800" dirty="0"/>
          </a:p>
          <a:p>
            <a:endParaRPr lang="en-US" dirty="0"/>
          </a:p>
        </p:txBody>
      </p:sp>
    </p:spTree>
    <p:extLst>
      <p:ext uri="{BB962C8B-B14F-4D97-AF65-F5344CB8AC3E}">
        <p14:creationId xmlns:p14="http://schemas.microsoft.com/office/powerpoint/2010/main" val="32521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DCAF5-1FF1-13BB-5FD9-2DCED1D87649}"/>
              </a:ext>
            </a:extLst>
          </p:cNvPr>
          <p:cNvSpPr>
            <a:spLocks noGrp="1"/>
          </p:cNvSpPr>
          <p:nvPr>
            <p:ph type="title"/>
          </p:nvPr>
        </p:nvSpPr>
        <p:spPr/>
        <p:txBody>
          <a:bodyPr>
            <a:normAutofit fontScale="90000"/>
          </a:bodyPr>
          <a:lstStyle/>
          <a:p>
            <a:r>
              <a:rPr lang="en-US" b="1" i="0" dirty="0">
                <a:effectLst/>
                <a:latin typeface="Open Sans" panose="020B0606030504020204" pitchFamily="34" charset="0"/>
              </a:rPr>
              <a:t/>
            </a:r>
            <a:br>
              <a:rPr lang="en-US" b="1" i="0" dirty="0">
                <a:effectLst/>
                <a:latin typeface="Open Sans" panose="020B0606030504020204" pitchFamily="34" charset="0"/>
              </a:rPr>
            </a:br>
            <a:r>
              <a:rPr lang="en-US" b="1" i="0" dirty="0">
                <a:effectLst/>
                <a:latin typeface="Open Sans" panose="020B0606030504020204" pitchFamily="34" charset="0"/>
              </a:rPr>
              <a:t/>
            </a:r>
            <a:br>
              <a:rPr lang="en-US" b="1" i="0" dirty="0">
                <a:effectLst/>
                <a:latin typeface="Open Sans" panose="020B0606030504020204" pitchFamily="34" charset="0"/>
              </a:rPr>
            </a:br>
            <a:r>
              <a:rPr lang="en-US" b="1" i="0" dirty="0">
                <a:effectLst/>
                <a:latin typeface="Open Sans" panose="020B0606030504020204" pitchFamily="34" charset="0"/>
              </a:rPr>
              <a:t>continue… </a:t>
            </a:r>
            <a:r>
              <a:rPr lang="en-US" b="0" i="0" dirty="0">
                <a:solidFill>
                  <a:srgbClr val="4A4A4A"/>
                </a:solidFill>
                <a:effectLst/>
                <a:latin typeface="Open Sans" panose="020B0606030504020204" pitchFamily="34" charset="0"/>
              </a:rPr>
              <a:t/>
            </a:r>
            <a:br>
              <a:rPr lang="en-US" b="0" i="0" dirty="0">
                <a:solidFill>
                  <a:srgbClr val="4A4A4A"/>
                </a:solidFill>
                <a:effectLst/>
                <a:latin typeface="Open Sans" panose="020B0606030504020204" pitchFamily="34" charset="0"/>
              </a:rPr>
            </a:br>
            <a:endParaRPr lang="en-US" dirty="0"/>
          </a:p>
        </p:txBody>
      </p:sp>
      <p:pic>
        <p:nvPicPr>
          <p:cNvPr id="5" name="Content Placeholder 4">
            <a:extLst>
              <a:ext uri="{FF2B5EF4-FFF2-40B4-BE49-F238E27FC236}">
                <a16:creationId xmlns="" xmlns:a16="http://schemas.microsoft.com/office/drawing/2014/main" id="{1E3E67C7-A009-122C-EAAA-D94BA892DB12}"/>
              </a:ext>
            </a:extLst>
          </p:cNvPr>
          <p:cNvPicPr>
            <a:picLocks noGrp="1" noChangeAspect="1"/>
          </p:cNvPicPr>
          <p:nvPr>
            <p:ph idx="1"/>
          </p:nvPr>
        </p:nvPicPr>
        <p:blipFill>
          <a:blip r:embed="rId2"/>
          <a:stretch>
            <a:fillRect/>
          </a:stretch>
        </p:blipFill>
        <p:spPr>
          <a:xfrm>
            <a:off x="1228867" y="2305050"/>
            <a:ext cx="9734265" cy="4191000"/>
          </a:xfrm>
        </p:spPr>
      </p:pic>
    </p:spTree>
    <p:extLst>
      <p:ext uri="{BB962C8B-B14F-4D97-AF65-F5344CB8AC3E}">
        <p14:creationId xmlns:p14="http://schemas.microsoft.com/office/powerpoint/2010/main" val="270399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FDBCF3-FCDB-A0D7-2C52-A64721B4D3A3}"/>
              </a:ext>
            </a:extLst>
          </p:cNvPr>
          <p:cNvSpPr>
            <a:spLocks noGrp="1"/>
          </p:cNvSpPr>
          <p:nvPr>
            <p:ph type="title"/>
          </p:nvPr>
        </p:nvSpPr>
        <p:spPr/>
        <p:txBody>
          <a:bodyPr/>
          <a:lstStyle/>
          <a:p>
            <a:r>
              <a:rPr lang="en-US" dirty="0"/>
              <a:t>Identify ,  analyze  and treat</a:t>
            </a:r>
          </a:p>
        </p:txBody>
      </p:sp>
      <p:sp>
        <p:nvSpPr>
          <p:cNvPr id="3" name="Content Placeholder 2">
            <a:extLst>
              <a:ext uri="{FF2B5EF4-FFF2-40B4-BE49-F238E27FC236}">
                <a16:creationId xmlns="" xmlns:a16="http://schemas.microsoft.com/office/drawing/2014/main" id="{B6B0064F-04E4-503D-7052-F6F5F075C66A}"/>
              </a:ext>
            </a:extLst>
          </p:cNvPr>
          <p:cNvSpPr>
            <a:spLocks noGrp="1"/>
          </p:cNvSpPr>
          <p:nvPr>
            <p:ph idx="1"/>
          </p:nvPr>
        </p:nvSpPr>
        <p:spPr/>
        <p:txBody>
          <a:bodyPr>
            <a:normAutofit/>
          </a:bodyPr>
          <a:lstStyle/>
          <a:p>
            <a:pPr algn="just"/>
            <a:r>
              <a:rPr lang="en-US" sz="2000" b="0" i="0" dirty="0">
                <a:solidFill>
                  <a:srgbClr val="4A4A4A"/>
                </a:solidFill>
                <a:effectLst/>
                <a:latin typeface="Open Sans" panose="020B0606030504020204" pitchFamily="34" charset="0"/>
              </a:rPr>
              <a:t>The first step is to recognize or identify the problem that is causing the security issue, for example, we have to recognize whether there is a denial of service attack or a man in the middle attack. </a:t>
            </a:r>
          </a:p>
          <a:p>
            <a:pPr algn="just"/>
            <a:r>
              <a:rPr lang="en-US" sz="2000" b="0" i="0" dirty="0">
                <a:solidFill>
                  <a:srgbClr val="4A4A4A"/>
                </a:solidFill>
                <a:effectLst/>
                <a:latin typeface="Open Sans" panose="020B0606030504020204" pitchFamily="34" charset="0"/>
              </a:rPr>
              <a:t>The next step is to evaluate and analyze the problem. We have to make sure we isolate all the data and information that may have been compromised in the attack. </a:t>
            </a:r>
          </a:p>
          <a:p>
            <a:pPr algn="just"/>
            <a:r>
              <a:rPr lang="en-US" sz="2000" b="0" i="0" dirty="0">
                <a:solidFill>
                  <a:srgbClr val="4A4A4A"/>
                </a:solidFill>
                <a:effectLst/>
                <a:latin typeface="Open Sans" panose="020B0606030504020204" pitchFamily="34" charset="0"/>
              </a:rPr>
              <a:t>Finally, after evaluating and analyzing the problem, the last step is to develop a patch that actually solves the problem and brings back the organization to a running state.</a:t>
            </a:r>
            <a:endParaRPr lang="en-US" sz="2000" dirty="0"/>
          </a:p>
        </p:txBody>
      </p:sp>
    </p:spTree>
    <p:extLst>
      <p:ext uri="{BB962C8B-B14F-4D97-AF65-F5344CB8AC3E}">
        <p14:creationId xmlns:p14="http://schemas.microsoft.com/office/powerpoint/2010/main" val="322860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F934A-2A97-9265-9C83-04E22C1D4716}"/>
              </a:ext>
            </a:extLst>
          </p:cNvPr>
          <p:cNvSpPr>
            <a:spLocks noGrp="1"/>
          </p:cNvSpPr>
          <p:nvPr>
            <p:ph type="title"/>
          </p:nvPr>
        </p:nvSpPr>
        <p:spPr/>
        <p:txBody>
          <a:bodyPr/>
          <a:lstStyle/>
          <a:p>
            <a:r>
              <a:rPr lang="en-US" b="0" i="0" dirty="0">
                <a:effectLst/>
                <a:latin typeface="Open Sans" panose="020B0606030504020204" pitchFamily="34" charset="0"/>
              </a:rPr>
              <a:t>When identifying, analyzing and treating a cyber attack</a:t>
            </a:r>
            <a:endParaRPr lang="en-US" dirty="0"/>
          </a:p>
        </p:txBody>
      </p:sp>
      <p:sp>
        <p:nvSpPr>
          <p:cNvPr id="3" name="Content Placeholder 2">
            <a:extLst>
              <a:ext uri="{FF2B5EF4-FFF2-40B4-BE49-F238E27FC236}">
                <a16:creationId xmlns="" xmlns:a16="http://schemas.microsoft.com/office/drawing/2014/main" id="{AA5AFB15-5BC6-EABF-8451-0F846A4FF9DD}"/>
              </a:ext>
            </a:extLst>
          </p:cNvPr>
          <p:cNvSpPr>
            <a:spLocks noGrp="1"/>
          </p:cNvSpPr>
          <p:nvPr>
            <p:ph idx="1"/>
          </p:nvPr>
        </p:nvSpPr>
        <p:spPr/>
        <p:txBody>
          <a:bodyPr/>
          <a:lstStyle/>
          <a:p>
            <a:pPr algn="just"/>
            <a:r>
              <a:rPr lang="en-US" sz="2400" dirty="0">
                <a:solidFill>
                  <a:srgbClr val="4A4A4A"/>
                </a:solidFill>
                <a:latin typeface="Open Sans" panose="020B0606030504020204" pitchFamily="34" charset="0"/>
              </a:rPr>
              <a:t>T</a:t>
            </a:r>
            <a:r>
              <a:rPr lang="en-US" sz="2400" b="0" i="0" dirty="0">
                <a:solidFill>
                  <a:srgbClr val="4A4A4A"/>
                </a:solidFill>
                <a:effectLst/>
                <a:latin typeface="Open Sans" panose="020B0606030504020204" pitchFamily="34" charset="0"/>
              </a:rPr>
              <a:t>here are three principals that are kept in mind for various calculations. They are:</a:t>
            </a:r>
          </a:p>
          <a:p>
            <a:pPr marL="0" indent="0" algn="just">
              <a:buNone/>
            </a:pPr>
            <a:endParaRPr lang="en-US" sz="2400" b="0" i="0" dirty="0">
              <a:solidFill>
                <a:srgbClr val="4A4A4A"/>
              </a:solidFill>
              <a:effectLst/>
              <a:latin typeface="Open Sans" panose="020B0606030504020204" pitchFamily="34" charset="0"/>
            </a:endParaRPr>
          </a:p>
          <a:p>
            <a:pPr algn="just">
              <a:buFont typeface="Arial" panose="020B0604020202020204" pitchFamily="34" charset="0"/>
              <a:buChar char="•"/>
            </a:pPr>
            <a:r>
              <a:rPr lang="en-US" sz="2000" dirty="0">
                <a:solidFill>
                  <a:srgbClr val="4A4A4A"/>
                </a:solidFill>
                <a:latin typeface="Open Sans" panose="020B0606030504020204" pitchFamily="34" charset="0"/>
              </a:rPr>
              <a:t>Weakness</a:t>
            </a:r>
            <a:endParaRPr lang="en-US" sz="2000" b="0" i="0" dirty="0">
              <a:solidFill>
                <a:srgbClr val="4A4A4A"/>
              </a:solidFill>
              <a:effectLst/>
              <a:latin typeface="Open Sans" panose="020B0606030504020204" pitchFamily="34" charset="0"/>
            </a:endParaRPr>
          </a:p>
          <a:p>
            <a:pPr algn="just">
              <a:buFont typeface="Arial" panose="020B0604020202020204" pitchFamily="34" charset="0"/>
              <a:buChar char="•"/>
            </a:pPr>
            <a:r>
              <a:rPr lang="en-US" sz="2000" b="0" i="0" dirty="0">
                <a:solidFill>
                  <a:srgbClr val="4A4A4A"/>
                </a:solidFill>
                <a:effectLst/>
                <a:latin typeface="Open Sans" panose="020B0606030504020204" pitchFamily="34" charset="0"/>
              </a:rPr>
              <a:t>Threat</a:t>
            </a:r>
          </a:p>
          <a:p>
            <a:pPr algn="just">
              <a:buFont typeface="Arial" panose="020B0604020202020204" pitchFamily="34" charset="0"/>
              <a:buChar char="•"/>
            </a:pPr>
            <a:r>
              <a:rPr lang="en-US" sz="2000" b="0" i="0" dirty="0">
                <a:solidFill>
                  <a:srgbClr val="4A4A4A"/>
                </a:solidFill>
                <a:effectLst/>
                <a:latin typeface="Open Sans" panose="020B0606030504020204" pitchFamily="34" charset="0"/>
              </a:rPr>
              <a:t>Risk</a:t>
            </a:r>
          </a:p>
          <a:p>
            <a:pPr marL="0" indent="0">
              <a:buNone/>
            </a:pPr>
            <a:endParaRPr lang="en-US" dirty="0"/>
          </a:p>
        </p:txBody>
      </p:sp>
    </p:spTree>
    <p:extLst>
      <p:ext uri="{BB962C8B-B14F-4D97-AF65-F5344CB8AC3E}">
        <p14:creationId xmlns:p14="http://schemas.microsoft.com/office/powerpoint/2010/main" val="14652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C1E9A-AE37-3A81-72AB-71CD048EEEC3}"/>
              </a:ext>
            </a:extLst>
          </p:cNvPr>
          <p:cNvSpPr>
            <a:spLocks noGrp="1"/>
          </p:cNvSpPr>
          <p:nvPr>
            <p:ph type="title"/>
          </p:nvPr>
        </p:nvSpPr>
        <p:spPr>
          <a:xfrm>
            <a:off x="581192" y="702156"/>
            <a:ext cx="11029616" cy="698019"/>
          </a:xfrm>
        </p:spPr>
        <p:txBody>
          <a:bodyPr/>
          <a:lstStyle/>
          <a:p>
            <a:r>
              <a:rPr lang="en-US" dirty="0"/>
              <a:t>Continue…</a:t>
            </a:r>
          </a:p>
        </p:txBody>
      </p:sp>
      <p:pic>
        <p:nvPicPr>
          <p:cNvPr id="6" name="Content Placeholder 5">
            <a:extLst>
              <a:ext uri="{FF2B5EF4-FFF2-40B4-BE49-F238E27FC236}">
                <a16:creationId xmlns="" xmlns:a16="http://schemas.microsoft.com/office/drawing/2014/main" id="{F3B7B89F-1368-F175-5E0F-F983371C3985}"/>
              </a:ext>
            </a:extLst>
          </p:cNvPr>
          <p:cNvPicPr>
            <a:picLocks noGrp="1" noChangeAspect="1"/>
          </p:cNvPicPr>
          <p:nvPr>
            <p:ph idx="1"/>
          </p:nvPr>
        </p:nvPicPr>
        <p:blipFill>
          <a:blip r:embed="rId2"/>
          <a:stretch>
            <a:fillRect/>
          </a:stretch>
        </p:blipFill>
        <p:spPr>
          <a:xfrm>
            <a:off x="1229277" y="1866899"/>
            <a:ext cx="9733446" cy="4600575"/>
          </a:xfrm>
        </p:spPr>
      </p:pic>
    </p:spTree>
    <p:extLst>
      <p:ext uri="{BB962C8B-B14F-4D97-AF65-F5344CB8AC3E}">
        <p14:creationId xmlns:p14="http://schemas.microsoft.com/office/powerpoint/2010/main" val="219466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5C514-F012-A074-960A-65120595737D}"/>
              </a:ext>
            </a:extLst>
          </p:cNvPr>
          <p:cNvSpPr>
            <a:spLocks noGrp="1"/>
          </p:cNvSpPr>
          <p:nvPr>
            <p:ph type="title"/>
          </p:nvPr>
        </p:nvSpPr>
        <p:spPr/>
        <p:txBody>
          <a:bodyPr/>
          <a:lstStyle/>
          <a:p>
            <a:r>
              <a:rPr lang="en-US" dirty="0"/>
              <a:t>Network Security</a:t>
            </a:r>
          </a:p>
        </p:txBody>
      </p:sp>
      <p:sp>
        <p:nvSpPr>
          <p:cNvPr id="3" name="Content Placeholder 2">
            <a:extLst>
              <a:ext uri="{FF2B5EF4-FFF2-40B4-BE49-F238E27FC236}">
                <a16:creationId xmlns="" xmlns:a16="http://schemas.microsoft.com/office/drawing/2014/main" id="{8B0720E5-4BCC-B41D-4C51-A0BDB5C23754}"/>
              </a:ext>
            </a:extLst>
          </p:cNvPr>
          <p:cNvSpPr>
            <a:spLocks noGrp="1"/>
          </p:cNvSpPr>
          <p:nvPr>
            <p:ph idx="1"/>
          </p:nvPr>
        </p:nvSpPr>
        <p:spPr/>
        <p:txBody>
          <a:bodyPr/>
          <a:lstStyle/>
          <a:p>
            <a:pPr marL="0" indent="0">
              <a:buNone/>
            </a:pPr>
            <a:r>
              <a:rPr lang="en-US" sz="2800" dirty="0"/>
              <a:t>Network security is very important to protect your data</a:t>
            </a:r>
            <a:r>
              <a:rPr lang="en-US" sz="2800" dirty="0" smtClean="0"/>
              <a:t>. To </a:t>
            </a:r>
            <a:r>
              <a:rPr lang="en-US" sz="2800" dirty="0"/>
              <a:t>protect your data your network must be very secure.</a:t>
            </a:r>
          </a:p>
          <a:p>
            <a:pPr marL="0" indent="0">
              <a:buNone/>
            </a:pPr>
            <a:r>
              <a:rPr lang="en-US" sz="2800" dirty="0"/>
              <a:t>This can be done by implementing some policies and </a:t>
            </a:r>
            <a:r>
              <a:rPr lang="en-US" sz="2800" dirty="0" smtClean="0"/>
              <a:t>by </a:t>
            </a:r>
            <a:r>
              <a:rPr lang="en-US" sz="2800" dirty="0"/>
              <a:t>using some hardware.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2892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FF833-1FB1-2BC4-452D-395A1554A2C0}"/>
              </a:ext>
            </a:extLst>
          </p:cNvPr>
          <p:cNvSpPr>
            <a:spLocks noGrp="1"/>
          </p:cNvSpPr>
          <p:nvPr>
            <p:ph type="title"/>
          </p:nvPr>
        </p:nvSpPr>
        <p:spPr/>
        <p:txBody>
          <a:bodyPr/>
          <a:lstStyle/>
          <a:p>
            <a:r>
              <a:rPr lang="en-US" dirty="0"/>
              <a:t>What  type of network weakness</a:t>
            </a:r>
          </a:p>
        </p:txBody>
      </p:sp>
      <p:sp>
        <p:nvSpPr>
          <p:cNvPr id="3" name="Content Placeholder 2">
            <a:extLst>
              <a:ext uri="{FF2B5EF4-FFF2-40B4-BE49-F238E27FC236}">
                <a16:creationId xmlns="" xmlns:a16="http://schemas.microsoft.com/office/drawing/2014/main" id="{D34ABD12-B4DF-C6A1-06AA-5AE193DB22F7}"/>
              </a:ext>
            </a:extLst>
          </p:cNvPr>
          <p:cNvSpPr>
            <a:spLocks noGrp="1"/>
          </p:cNvSpPr>
          <p:nvPr>
            <p:ph idx="1"/>
          </p:nvPr>
        </p:nvSpPr>
        <p:spPr/>
        <p:txBody>
          <a:bodyPr>
            <a:normAutofit/>
          </a:bodyPr>
          <a:lstStyle/>
          <a:p>
            <a:r>
              <a:rPr lang="en-US" sz="2000" dirty="0"/>
              <a:t>Weak </a:t>
            </a:r>
            <a:r>
              <a:rPr lang="en-US" sz="2000" dirty="0" err="1"/>
              <a:t>wifi</a:t>
            </a:r>
            <a:r>
              <a:rPr lang="en-US" sz="2000" dirty="0"/>
              <a:t> password.</a:t>
            </a:r>
          </a:p>
          <a:p>
            <a:r>
              <a:rPr lang="en-US" sz="2000" dirty="0"/>
              <a:t>Poor configuration of switches.</a:t>
            </a:r>
          </a:p>
          <a:p>
            <a:r>
              <a:rPr lang="en-US" sz="2000" dirty="0"/>
              <a:t>Unwanted ports are open on the server.</a:t>
            </a:r>
          </a:p>
          <a:p>
            <a:r>
              <a:rPr lang="en-US" sz="2000" dirty="0"/>
              <a:t>Physical entry to server room.</a:t>
            </a:r>
          </a:p>
          <a:p>
            <a:r>
              <a:rPr lang="en-US" sz="2000" dirty="0"/>
              <a:t>No CCTV cameras.</a:t>
            </a:r>
          </a:p>
          <a:p>
            <a:r>
              <a:rPr lang="en-US" sz="2000" dirty="0"/>
              <a:t>No firewall.</a:t>
            </a:r>
          </a:p>
          <a:p>
            <a:r>
              <a:rPr lang="en-US" sz="2000" dirty="0"/>
              <a:t>No Password policy.</a:t>
            </a:r>
          </a:p>
          <a:p>
            <a:r>
              <a:rPr lang="en-US" dirty="0"/>
              <a:t>Pen Drives </a:t>
            </a:r>
          </a:p>
        </p:txBody>
      </p:sp>
    </p:spTree>
    <p:extLst>
      <p:ext uri="{BB962C8B-B14F-4D97-AF65-F5344CB8AC3E}">
        <p14:creationId xmlns:p14="http://schemas.microsoft.com/office/powerpoint/2010/main" val="1164622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03ECFF-C1CA-4A36-BC52-FF5EA52337C4}"/>
              </a:ext>
            </a:extLst>
          </p:cNvPr>
          <p:cNvSpPr>
            <a:spLocks noGrp="1"/>
          </p:cNvSpPr>
          <p:nvPr>
            <p:ph type="title"/>
          </p:nvPr>
        </p:nvSpPr>
        <p:spPr/>
        <p:txBody>
          <a:bodyPr/>
          <a:lstStyle/>
          <a:p>
            <a:r>
              <a:rPr lang="en-US" dirty="0"/>
              <a:t>What types of Application weakness</a:t>
            </a:r>
          </a:p>
        </p:txBody>
      </p:sp>
      <p:sp>
        <p:nvSpPr>
          <p:cNvPr id="3" name="Content Placeholder 2">
            <a:extLst>
              <a:ext uri="{FF2B5EF4-FFF2-40B4-BE49-F238E27FC236}">
                <a16:creationId xmlns="" xmlns:a16="http://schemas.microsoft.com/office/drawing/2014/main" id="{7B45B698-B158-8F94-E0C5-D51E8432B658}"/>
              </a:ext>
            </a:extLst>
          </p:cNvPr>
          <p:cNvSpPr>
            <a:spLocks noGrp="1"/>
          </p:cNvSpPr>
          <p:nvPr>
            <p:ph idx="1"/>
          </p:nvPr>
        </p:nvSpPr>
        <p:spPr/>
        <p:txBody>
          <a:bodyPr/>
          <a:lstStyle/>
          <a:p>
            <a:r>
              <a:rPr lang="en-US" sz="2400" dirty="0"/>
              <a:t>Bugs in coding.</a:t>
            </a:r>
          </a:p>
          <a:p>
            <a:r>
              <a:rPr lang="en-US" sz="2400" dirty="0"/>
              <a:t>Versions are not updated as per stable releases.</a:t>
            </a:r>
          </a:p>
          <a:p>
            <a:r>
              <a:rPr lang="en-US" sz="2400" dirty="0"/>
              <a:t>Application versions are not updated by latest security patches.</a:t>
            </a:r>
          </a:p>
          <a:p>
            <a:r>
              <a:rPr lang="en-US" sz="2400" dirty="0"/>
              <a:t>Sometimes users remain opened mailbox on the client systems without logout.</a:t>
            </a:r>
          </a:p>
          <a:p>
            <a:r>
              <a:rPr lang="en-US" sz="2400" dirty="0"/>
              <a:t>No SSL certificates implementation.</a:t>
            </a:r>
          </a:p>
          <a:p>
            <a:pPr marL="0" indent="0">
              <a:buNone/>
            </a:pPr>
            <a:endParaRPr lang="en-US" dirty="0"/>
          </a:p>
          <a:p>
            <a:endParaRPr lang="en-US" dirty="0"/>
          </a:p>
        </p:txBody>
      </p:sp>
    </p:spTree>
    <p:extLst>
      <p:ext uri="{BB962C8B-B14F-4D97-AF65-F5344CB8AC3E}">
        <p14:creationId xmlns:p14="http://schemas.microsoft.com/office/powerpoint/2010/main" val="172644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C64842-4AC6-56C2-A846-CC11F2965943}"/>
              </a:ext>
            </a:extLst>
          </p:cNvPr>
          <p:cNvSpPr>
            <a:spLocks noGrp="1"/>
          </p:cNvSpPr>
          <p:nvPr>
            <p:ph type="title"/>
          </p:nvPr>
        </p:nvSpPr>
        <p:spPr/>
        <p:txBody>
          <a:bodyPr/>
          <a:lstStyle/>
          <a:p>
            <a:r>
              <a:rPr lang="en-US" dirty="0"/>
              <a:t>How to secure network</a:t>
            </a:r>
          </a:p>
        </p:txBody>
      </p:sp>
      <p:sp>
        <p:nvSpPr>
          <p:cNvPr id="3" name="Content Placeholder 2">
            <a:extLst>
              <a:ext uri="{FF2B5EF4-FFF2-40B4-BE49-F238E27FC236}">
                <a16:creationId xmlns="" xmlns:a16="http://schemas.microsoft.com/office/drawing/2014/main" id="{8DAD3D7C-FEAD-CCFD-F3FA-B1316AF21E21}"/>
              </a:ext>
            </a:extLst>
          </p:cNvPr>
          <p:cNvSpPr>
            <a:spLocks noGrp="1"/>
          </p:cNvSpPr>
          <p:nvPr>
            <p:ph idx="1"/>
          </p:nvPr>
        </p:nvSpPr>
        <p:spPr>
          <a:xfrm>
            <a:off x="581192" y="1809750"/>
            <a:ext cx="11029615" cy="4905376"/>
          </a:xfrm>
        </p:spPr>
        <p:txBody>
          <a:bodyPr>
            <a:normAutofit fontScale="47500" lnSpcReduction="20000"/>
          </a:bodyPr>
          <a:lstStyle/>
          <a:p>
            <a:pPr marL="0" indent="0">
              <a:buNone/>
            </a:pPr>
            <a:endParaRPr lang="en-US" sz="2600" b="1" dirty="0"/>
          </a:p>
          <a:p>
            <a:pPr marL="0" indent="0">
              <a:buNone/>
            </a:pPr>
            <a:endParaRPr lang="en-US" sz="2600" b="1" dirty="0"/>
          </a:p>
          <a:p>
            <a:pPr marL="0" indent="0">
              <a:buNone/>
            </a:pPr>
            <a:endParaRPr lang="en-US" sz="2600" b="1" dirty="0"/>
          </a:p>
          <a:p>
            <a:pPr marL="0" indent="0">
              <a:buNone/>
            </a:pPr>
            <a:endParaRPr lang="en-US" sz="3300" b="1" dirty="0">
              <a:latin typeface="+mj-lt"/>
            </a:endParaRPr>
          </a:p>
          <a:p>
            <a:pPr marL="0" indent="0">
              <a:buNone/>
            </a:pPr>
            <a:r>
              <a:rPr lang="en-US" sz="3300" b="1" dirty="0">
                <a:latin typeface="+mj-lt"/>
              </a:rPr>
              <a:t>Weak </a:t>
            </a:r>
            <a:r>
              <a:rPr lang="en-US" sz="3300" b="1" dirty="0" err="1">
                <a:latin typeface="+mj-lt"/>
              </a:rPr>
              <a:t>wifi</a:t>
            </a:r>
            <a:r>
              <a:rPr lang="en-US" sz="3300" b="1" dirty="0">
                <a:latin typeface="+mj-lt"/>
              </a:rPr>
              <a:t> password</a:t>
            </a:r>
          </a:p>
          <a:p>
            <a:pPr marL="0" indent="0">
              <a:buNone/>
            </a:pPr>
            <a:r>
              <a:rPr lang="en-US" sz="3300" dirty="0">
                <a:latin typeface="+mj-lt"/>
              </a:rPr>
              <a:t>You have to create complex password. Do not create password on the name of company or general term.</a:t>
            </a:r>
          </a:p>
          <a:p>
            <a:pPr marL="0" indent="0">
              <a:buNone/>
            </a:pPr>
            <a:endParaRPr lang="en-US" sz="3300" dirty="0">
              <a:latin typeface="+mj-lt"/>
            </a:endParaRPr>
          </a:p>
          <a:p>
            <a:pPr marL="0" indent="0">
              <a:buNone/>
            </a:pPr>
            <a:endParaRPr lang="en-US" sz="3300" dirty="0">
              <a:latin typeface="+mj-lt"/>
            </a:endParaRPr>
          </a:p>
          <a:p>
            <a:pPr marL="0" indent="0">
              <a:buNone/>
            </a:pPr>
            <a:r>
              <a:rPr lang="en-US" sz="3300" dirty="0">
                <a:latin typeface="+mj-lt"/>
              </a:rPr>
              <a:t>For ex.   “</a:t>
            </a:r>
            <a:r>
              <a:rPr lang="en-US" sz="3300" b="1" dirty="0">
                <a:latin typeface="+mj-lt"/>
              </a:rPr>
              <a:t>coral@123#</a:t>
            </a:r>
            <a:r>
              <a:rPr lang="en-US" sz="3300" dirty="0">
                <a:latin typeface="+mj-lt"/>
              </a:rPr>
              <a:t>”</a:t>
            </a:r>
            <a:r>
              <a:rPr lang="en-US" sz="3300" b="1" dirty="0">
                <a:latin typeface="+mj-lt"/>
              </a:rPr>
              <a:t> </a:t>
            </a:r>
          </a:p>
          <a:p>
            <a:pPr marL="0" indent="0">
              <a:buNone/>
            </a:pPr>
            <a:endParaRPr lang="en-US" sz="3300" b="1" dirty="0">
              <a:latin typeface="+mj-lt"/>
            </a:endParaRPr>
          </a:p>
          <a:p>
            <a:pPr marL="0" indent="0">
              <a:buNone/>
            </a:pPr>
            <a:r>
              <a:rPr lang="en-US" sz="3300" b="1" dirty="0">
                <a:latin typeface="+mj-lt"/>
              </a:rPr>
              <a:t>Weak password of switches</a:t>
            </a:r>
          </a:p>
          <a:p>
            <a:pPr marL="0" indent="0">
              <a:buNone/>
            </a:pPr>
            <a:r>
              <a:rPr lang="en-US" sz="3300" dirty="0">
                <a:latin typeface="+mj-lt"/>
              </a:rPr>
              <a:t>Switch username/password should not be simple as by anyone can gain the access of switch.</a:t>
            </a:r>
          </a:p>
          <a:p>
            <a:pPr marL="0" indent="0">
              <a:buNone/>
            </a:pPr>
            <a:endParaRPr lang="en-US" sz="3300" dirty="0">
              <a:latin typeface="+mj-lt"/>
            </a:endParaRPr>
          </a:p>
          <a:p>
            <a:pPr marL="0" indent="0">
              <a:buNone/>
            </a:pPr>
            <a:r>
              <a:rPr lang="en-US" sz="3300" b="1" dirty="0">
                <a:latin typeface="+mj-lt"/>
              </a:rPr>
              <a:t>Pen Drives </a:t>
            </a:r>
          </a:p>
          <a:p>
            <a:pPr marL="0" indent="0">
              <a:buNone/>
            </a:pPr>
            <a:r>
              <a:rPr lang="en-US" sz="3300" dirty="0">
                <a:latin typeface="+mj-lt"/>
              </a:rPr>
              <a:t>Some times malware/virus resides in the pen drive in hidden mode and when plugged in the system where there is no antivirus system can be compromised.</a:t>
            </a:r>
          </a:p>
          <a:p>
            <a:pPr marL="0" indent="0">
              <a:buNone/>
            </a:pPr>
            <a:endParaRPr lang="en-US" sz="26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409703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83975A-791E-0B1B-7F29-306EFB75EFBD}"/>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 xmlns:a16="http://schemas.microsoft.com/office/drawing/2014/main" id="{103014D2-BFE8-D4F6-10A0-11FA7BE750B6}"/>
              </a:ext>
            </a:extLst>
          </p:cNvPr>
          <p:cNvSpPr>
            <a:spLocks noGrp="1"/>
          </p:cNvSpPr>
          <p:nvPr>
            <p:ph idx="1"/>
          </p:nvPr>
        </p:nvSpPr>
        <p:spPr>
          <a:xfrm>
            <a:off x="581192" y="1924050"/>
            <a:ext cx="11029615" cy="4476750"/>
          </a:xfrm>
        </p:spPr>
        <p:txBody>
          <a:bodyPr>
            <a:normAutofit fontScale="55000" lnSpcReduction="20000"/>
          </a:bodyPr>
          <a:lstStyle/>
          <a:p>
            <a:pPr marL="0" indent="0">
              <a:buNone/>
            </a:pPr>
            <a:endParaRPr lang="en-US" sz="1800" b="1" dirty="0"/>
          </a:p>
          <a:p>
            <a:pPr marL="0" indent="0">
              <a:buNone/>
            </a:pPr>
            <a:endParaRPr lang="en-US" b="1" dirty="0"/>
          </a:p>
          <a:p>
            <a:pPr marL="0" indent="0">
              <a:buNone/>
            </a:pPr>
            <a:endParaRPr lang="en-US" sz="1800" b="1" dirty="0"/>
          </a:p>
          <a:p>
            <a:pPr marL="0" indent="0">
              <a:buNone/>
            </a:pPr>
            <a:endParaRPr lang="en-US" b="1" dirty="0"/>
          </a:p>
          <a:p>
            <a:pPr marL="0" indent="0">
              <a:buNone/>
            </a:pPr>
            <a:endParaRPr lang="en-US" sz="1800" b="1" dirty="0"/>
          </a:p>
          <a:p>
            <a:pPr marL="0" indent="0">
              <a:buNone/>
            </a:pPr>
            <a:endParaRPr lang="en-US" sz="3600" b="1" dirty="0"/>
          </a:p>
          <a:p>
            <a:pPr marL="0" indent="0">
              <a:buNone/>
            </a:pPr>
            <a:r>
              <a:rPr lang="en-US" sz="3600" b="1" dirty="0"/>
              <a:t>Unwanted ports are open on the server</a:t>
            </a:r>
          </a:p>
          <a:p>
            <a:pPr marL="0" indent="0">
              <a:buNone/>
            </a:pPr>
            <a:r>
              <a:rPr lang="en-US" sz="3600" dirty="0"/>
              <a:t>Sometimes there is no necessity of services on the server that are not required.</a:t>
            </a:r>
          </a:p>
          <a:p>
            <a:pPr marL="0" indent="0">
              <a:buNone/>
            </a:pPr>
            <a:r>
              <a:rPr lang="en-US" sz="3600" dirty="0"/>
              <a:t>For ex.   If this is a call server , then  other services should not be enable </a:t>
            </a:r>
            <a:r>
              <a:rPr lang="en-US" sz="3600" dirty="0" smtClean="0"/>
              <a:t>like telnet. </a:t>
            </a:r>
            <a:r>
              <a:rPr lang="en-US" sz="3600" dirty="0"/>
              <a:t>If enabled then you have to disable these services and allow only the required one that are responsible for.</a:t>
            </a:r>
          </a:p>
          <a:p>
            <a:pPr marL="0" indent="0">
              <a:buNone/>
            </a:pPr>
            <a:endParaRPr lang="en-US" sz="3600" dirty="0"/>
          </a:p>
          <a:p>
            <a:pPr marL="0" indent="0">
              <a:buNone/>
            </a:pPr>
            <a:r>
              <a:rPr lang="en-US" sz="3600" b="1" dirty="0"/>
              <a:t>Physical entry to server room</a:t>
            </a:r>
          </a:p>
          <a:p>
            <a:pPr marL="0" indent="0">
              <a:buNone/>
            </a:pPr>
            <a:r>
              <a:rPr lang="en-US" sz="3600" dirty="0"/>
              <a:t>Your server room must be locked and should be accessible only by responsible person.</a:t>
            </a:r>
          </a:p>
          <a:p>
            <a:pPr marL="0" indent="0">
              <a:buNone/>
            </a:pPr>
            <a:endParaRPr lang="en-US" sz="1800" dirty="0"/>
          </a:p>
          <a:p>
            <a:pPr marL="0" indent="0">
              <a:buNone/>
            </a:pPr>
            <a:endParaRPr lang="en-US" dirty="0"/>
          </a:p>
          <a:p>
            <a:pPr marL="0" indent="0">
              <a:buNone/>
            </a:pPr>
            <a:endParaRPr lang="en-US" dirty="0"/>
          </a:p>
          <a:p>
            <a:pPr marL="0" indent="0">
              <a:buNone/>
            </a:pPr>
            <a:endParaRPr lang="en-US" sz="1800" dirty="0"/>
          </a:p>
          <a:p>
            <a:pPr marL="0" indent="0">
              <a:buNone/>
            </a:pPr>
            <a:endParaRPr lang="en-US" dirty="0"/>
          </a:p>
          <a:p>
            <a:pPr marL="0" indent="0">
              <a:buNone/>
            </a:pPr>
            <a:endParaRPr lang="en-US" sz="1800" dirty="0"/>
          </a:p>
          <a:p>
            <a:endParaRPr lang="en-US" dirty="0"/>
          </a:p>
        </p:txBody>
      </p:sp>
    </p:spTree>
    <p:extLst>
      <p:ext uri="{BB962C8B-B14F-4D97-AF65-F5344CB8AC3E}">
        <p14:creationId xmlns:p14="http://schemas.microsoft.com/office/powerpoint/2010/main" val="136018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F3B5D-BF3E-37D2-C24F-A2CE83848B2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78F2B73-3324-210C-F921-741E25B604EE}"/>
              </a:ext>
            </a:extLst>
          </p:cNvPr>
          <p:cNvSpPr>
            <a:spLocks noGrp="1"/>
          </p:cNvSpPr>
          <p:nvPr>
            <p:ph idx="1"/>
          </p:nvPr>
        </p:nvSpPr>
        <p:spPr>
          <a:xfrm>
            <a:off x="581192" y="2057400"/>
            <a:ext cx="11029615" cy="4581525"/>
          </a:xfrm>
        </p:spPr>
        <p:txBody>
          <a:bodyPr>
            <a:normAutofit/>
          </a:bodyPr>
          <a:lstStyle/>
          <a:p>
            <a:pPr marL="0" indent="0">
              <a:buNone/>
            </a:pPr>
            <a:endParaRPr lang="en-US" sz="1800" b="1" dirty="0"/>
          </a:p>
          <a:p>
            <a:pPr marL="0" indent="0">
              <a:buNone/>
            </a:pPr>
            <a:endParaRPr lang="en-US" sz="1800" b="1" dirty="0"/>
          </a:p>
          <a:p>
            <a:pPr marL="0" indent="0">
              <a:buNone/>
            </a:pPr>
            <a:r>
              <a:rPr lang="en-US" sz="1800" b="1" dirty="0"/>
              <a:t>No CCTV cameras</a:t>
            </a:r>
          </a:p>
          <a:p>
            <a:pPr marL="0" indent="0">
              <a:buNone/>
            </a:pPr>
            <a:r>
              <a:rPr lang="en-US" dirty="0"/>
              <a:t>CCTV cameras are now important to stream specific area that you want to monitor.</a:t>
            </a:r>
          </a:p>
          <a:p>
            <a:pPr marL="0" indent="0">
              <a:buNone/>
            </a:pPr>
            <a:endParaRPr lang="en-US" dirty="0"/>
          </a:p>
          <a:p>
            <a:pPr marL="0" indent="0">
              <a:buNone/>
            </a:pPr>
            <a:r>
              <a:rPr lang="en-US" sz="1800" b="1" dirty="0"/>
              <a:t>No firewall</a:t>
            </a:r>
          </a:p>
          <a:p>
            <a:pPr marL="0" indent="0">
              <a:buNone/>
            </a:pPr>
            <a:r>
              <a:rPr lang="en-US" dirty="0"/>
              <a:t>Firewall is a addition layer between your ISP and your network. You can filter and then blocked the incoming and outgoing traffic. </a:t>
            </a:r>
          </a:p>
          <a:p>
            <a:pPr marL="0" indent="0">
              <a:buNone/>
            </a:pPr>
            <a:endParaRPr lang="en-US" dirty="0"/>
          </a:p>
          <a:p>
            <a:pPr marL="0" indent="0">
              <a:buNone/>
            </a:pPr>
            <a:r>
              <a:rPr lang="en-US" sz="1800" b="1" dirty="0"/>
              <a:t>No Password policy.</a:t>
            </a:r>
          </a:p>
          <a:p>
            <a:pPr marL="0" indent="0">
              <a:buNone/>
            </a:pPr>
            <a:r>
              <a:rPr lang="en-US" dirty="0"/>
              <a:t>Password policy is expiring of password after a number of days.</a:t>
            </a:r>
            <a:endParaRPr lang="en-US" sz="1800" dirty="0"/>
          </a:p>
          <a:p>
            <a:pPr marL="0" indent="0">
              <a:buNone/>
            </a:pPr>
            <a:endParaRPr lang="en-US" sz="1800" dirty="0"/>
          </a:p>
          <a:p>
            <a:pPr marL="0" indent="0">
              <a:buNone/>
            </a:pPr>
            <a:endParaRPr lang="en-US" dirty="0"/>
          </a:p>
          <a:p>
            <a:pPr marL="0" indent="0">
              <a:buNone/>
            </a:pPr>
            <a:endParaRPr lang="en-US" sz="1800" dirty="0"/>
          </a:p>
          <a:p>
            <a:pPr marL="0" indent="0">
              <a:buNone/>
            </a:pPr>
            <a:endParaRPr lang="en-US" sz="1800" dirty="0"/>
          </a:p>
          <a:p>
            <a:endParaRPr lang="en-US" dirty="0"/>
          </a:p>
        </p:txBody>
      </p:sp>
    </p:spTree>
    <p:extLst>
      <p:ext uri="{BB962C8B-B14F-4D97-AF65-F5344CB8AC3E}">
        <p14:creationId xmlns:p14="http://schemas.microsoft.com/office/powerpoint/2010/main" val="309150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7E7922-B745-6C8E-7B10-2861465DE53C}"/>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 xmlns:a16="http://schemas.microsoft.com/office/drawing/2014/main" id="{F9134921-DA79-8DCD-7DFF-BD7A6012DE7F}"/>
              </a:ext>
            </a:extLst>
          </p:cNvPr>
          <p:cNvSpPr>
            <a:spLocks noGrp="1"/>
          </p:cNvSpPr>
          <p:nvPr>
            <p:ph idx="1"/>
          </p:nvPr>
        </p:nvSpPr>
        <p:spPr/>
        <p:txBody>
          <a:bodyPr>
            <a:normAutofit/>
          </a:bodyPr>
          <a:lstStyle/>
          <a:p>
            <a:r>
              <a:rPr lang="en-US" sz="2800" dirty="0"/>
              <a:t>Cyber Security is a process that’s designed to protect </a:t>
            </a:r>
            <a:r>
              <a:rPr lang="en-US" sz="2800" dirty="0" smtClean="0"/>
              <a:t>network </a:t>
            </a:r>
            <a:r>
              <a:rPr lang="en-US" sz="2800" dirty="0"/>
              <a:t>devices and applications from external threats.</a:t>
            </a:r>
          </a:p>
          <a:p>
            <a:r>
              <a:rPr lang="en-US" sz="2800" b="0" i="0" dirty="0">
                <a:solidFill>
                  <a:srgbClr val="4A4A4A"/>
                </a:solidFill>
                <a:effectLst/>
              </a:rPr>
              <a:t>Cyber security refers to a set of techniques used to protect </a:t>
            </a:r>
            <a:r>
              <a:rPr lang="en-US" sz="2800" b="0" i="0" dirty="0" smtClean="0">
                <a:solidFill>
                  <a:srgbClr val="4A4A4A"/>
                </a:solidFill>
                <a:effectLst/>
              </a:rPr>
              <a:t>network, </a:t>
            </a:r>
            <a:r>
              <a:rPr lang="en-US" sz="2800" b="0" i="0" dirty="0">
                <a:solidFill>
                  <a:srgbClr val="4A4A4A"/>
                </a:solidFill>
                <a:effectLst/>
              </a:rPr>
              <a:t>programs and data from attack, damage or unauthorized access.</a:t>
            </a:r>
            <a:endParaRPr lang="en-US" sz="2800" dirty="0"/>
          </a:p>
        </p:txBody>
      </p:sp>
    </p:spTree>
    <p:extLst>
      <p:ext uri="{BB962C8B-B14F-4D97-AF65-F5344CB8AC3E}">
        <p14:creationId xmlns:p14="http://schemas.microsoft.com/office/powerpoint/2010/main" val="208893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ED7C58-6261-C32D-CD46-03D64F73D6FA}"/>
              </a:ext>
            </a:extLst>
          </p:cNvPr>
          <p:cNvSpPr>
            <a:spLocks noGrp="1"/>
          </p:cNvSpPr>
          <p:nvPr>
            <p:ph type="title"/>
          </p:nvPr>
        </p:nvSpPr>
        <p:spPr/>
        <p:txBody>
          <a:bodyPr/>
          <a:lstStyle/>
          <a:p>
            <a:r>
              <a:rPr lang="en-US" dirty="0"/>
              <a:t>How to secure Applications</a:t>
            </a:r>
          </a:p>
        </p:txBody>
      </p:sp>
      <p:sp>
        <p:nvSpPr>
          <p:cNvPr id="3" name="Content Placeholder 2">
            <a:extLst>
              <a:ext uri="{FF2B5EF4-FFF2-40B4-BE49-F238E27FC236}">
                <a16:creationId xmlns="" xmlns:a16="http://schemas.microsoft.com/office/drawing/2014/main" id="{9EB7A1E6-011C-F4EB-036E-BB6F01716C0B}"/>
              </a:ext>
            </a:extLst>
          </p:cNvPr>
          <p:cNvSpPr>
            <a:spLocks noGrp="1"/>
          </p:cNvSpPr>
          <p:nvPr>
            <p:ph idx="1"/>
          </p:nvPr>
        </p:nvSpPr>
        <p:spPr/>
        <p:txBody>
          <a:bodyPr/>
          <a:lstStyle/>
          <a:p>
            <a:pPr marL="0" indent="0">
              <a:buNone/>
            </a:pPr>
            <a:r>
              <a:rPr lang="en-US" sz="1800" b="1" dirty="0"/>
              <a:t>Bugs in coding.</a:t>
            </a:r>
          </a:p>
          <a:p>
            <a:pPr marL="0" indent="0" algn="just">
              <a:buNone/>
            </a:pPr>
            <a:r>
              <a:rPr lang="en-US" dirty="0"/>
              <a:t>Sometimes bugs left in one part of the code and way open to hacker to change or modify the information.</a:t>
            </a:r>
          </a:p>
          <a:p>
            <a:pPr marL="0" indent="0" algn="just">
              <a:buNone/>
            </a:pPr>
            <a:r>
              <a:rPr lang="en-US" dirty="0"/>
              <a:t>Testing process should be there to test these application on weakness basis before deployment in production.</a:t>
            </a:r>
          </a:p>
          <a:p>
            <a:pPr marL="0" indent="0">
              <a:buNone/>
            </a:pPr>
            <a:endParaRPr lang="en-US" dirty="0"/>
          </a:p>
          <a:p>
            <a:pPr marL="0" indent="0">
              <a:buNone/>
            </a:pPr>
            <a:r>
              <a:rPr lang="en-US" sz="1800" b="1" dirty="0"/>
              <a:t>Versions are not updated as per stable releases.</a:t>
            </a:r>
          </a:p>
          <a:p>
            <a:pPr marL="0" indent="0">
              <a:buNone/>
            </a:pPr>
            <a:r>
              <a:rPr lang="en-US" dirty="0"/>
              <a:t>Sometimes we do not update the new release of the application where may be some bugs already fixed in these releases. </a:t>
            </a:r>
            <a:endParaRPr lang="en-US" sz="1800" dirty="0"/>
          </a:p>
          <a:p>
            <a:pPr marL="0" indent="0">
              <a:buNone/>
            </a:pPr>
            <a:r>
              <a:rPr lang="en-US" dirty="0"/>
              <a:t> </a:t>
            </a:r>
          </a:p>
        </p:txBody>
      </p:sp>
    </p:spTree>
    <p:extLst>
      <p:ext uri="{BB962C8B-B14F-4D97-AF65-F5344CB8AC3E}">
        <p14:creationId xmlns:p14="http://schemas.microsoft.com/office/powerpoint/2010/main" val="311234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DA31D-E569-D470-E1EA-33977CE0AE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DCCB901-605D-80B6-FC8A-D36D3A942642}"/>
              </a:ext>
            </a:extLst>
          </p:cNvPr>
          <p:cNvSpPr>
            <a:spLocks noGrp="1"/>
          </p:cNvSpPr>
          <p:nvPr>
            <p:ph idx="1"/>
          </p:nvPr>
        </p:nvSpPr>
        <p:spPr>
          <a:xfrm>
            <a:off x="581192" y="2180496"/>
            <a:ext cx="11029615" cy="4496529"/>
          </a:xfrm>
        </p:spPr>
        <p:txBody>
          <a:bodyPr/>
          <a:lstStyle/>
          <a:p>
            <a:pPr marL="0" indent="0">
              <a:buNone/>
            </a:pPr>
            <a:r>
              <a:rPr lang="en-US" sz="1800" b="1" dirty="0"/>
              <a:t>Application versions are not updated by latest security patches.</a:t>
            </a:r>
          </a:p>
          <a:p>
            <a:pPr marL="0" indent="0">
              <a:buNone/>
            </a:pPr>
            <a:r>
              <a:rPr lang="en-US" dirty="0"/>
              <a:t>With release of new versions of applications, there are also security patches releases and need to be install to fix bugs.</a:t>
            </a:r>
          </a:p>
          <a:p>
            <a:pPr marL="0" indent="0">
              <a:buNone/>
            </a:pPr>
            <a:r>
              <a:rPr lang="en-US" sz="1800" b="1" dirty="0"/>
              <a:t>Sometimes users remain opened mailbox on the client systems without logout.</a:t>
            </a:r>
          </a:p>
          <a:p>
            <a:pPr marL="0" indent="0">
              <a:buNone/>
            </a:pPr>
            <a:r>
              <a:rPr lang="en-US" sz="1800" dirty="0"/>
              <a:t>This is very serious as lot of information is stored in the mail and can be steal by someone who has access to the syste</a:t>
            </a:r>
            <a:r>
              <a:rPr lang="en-US" dirty="0"/>
              <a:t>m.</a:t>
            </a:r>
            <a:endParaRPr lang="en-US" sz="1800" dirty="0"/>
          </a:p>
          <a:p>
            <a:pPr marL="0" indent="0">
              <a:buNone/>
            </a:pPr>
            <a:r>
              <a:rPr lang="en-US" sz="1800" b="1" dirty="0"/>
              <a:t>No SSL certificates implementation.</a:t>
            </a:r>
          </a:p>
          <a:p>
            <a:pPr marL="0" indent="0">
              <a:buNone/>
            </a:pPr>
            <a:r>
              <a:rPr lang="en-US" dirty="0"/>
              <a:t>Certificates are important to secure the user session with server. Some applications only runs after the implementation of certificates.</a:t>
            </a:r>
            <a:endParaRPr lang="en-US" sz="1800" dirty="0"/>
          </a:p>
          <a:p>
            <a:pPr marL="0" indent="0">
              <a:buNone/>
            </a:pPr>
            <a:endParaRPr lang="en-US" sz="18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28540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C11FCE-A29C-973B-D128-783FEB1A3EF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B9337E2-AD45-066D-79F0-BF7CD11BCFF2}"/>
              </a:ext>
            </a:extLst>
          </p:cNvPr>
          <p:cNvSpPr>
            <a:spLocks noGrp="1"/>
          </p:cNvSpPr>
          <p:nvPr>
            <p:ph idx="1"/>
          </p:nvPr>
        </p:nvSpPr>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Antivirus</a:t>
            </a:r>
          </a:p>
          <a:p>
            <a:pPr marL="0" indent="0">
              <a:buNone/>
            </a:pPr>
            <a:r>
              <a:rPr lang="en-US" dirty="0"/>
              <a:t>Sometimes antivirus is required on the system to protect against data. Scan you system everyday and update your antivirus database with the provider.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5279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hlinkClick r:id="rId2"/>
              </a:rPr>
              <a:t>Cryptography</a:t>
            </a:r>
            <a:endParaRPr lang="en-US" dirty="0"/>
          </a:p>
        </p:txBody>
      </p:sp>
      <p:sp>
        <p:nvSpPr>
          <p:cNvPr id="3" name="Content Placeholder 2"/>
          <p:cNvSpPr>
            <a:spLocks noGrp="1"/>
          </p:cNvSpPr>
          <p:nvPr>
            <p:ph idx="1"/>
          </p:nvPr>
        </p:nvSpPr>
        <p:spPr/>
        <p:txBody>
          <a:bodyPr>
            <a:normAutofit/>
          </a:bodyPr>
          <a:lstStyle/>
          <a:p>
            <a:r>
              <a:rPr lang="en-US" sz="3200" u="sng" dirty="0">
                <a:latin typeface="Century Gothic" pitchFamily="34" charset="0"/>
                <a:hlinkClick r:id="rId2"/>
              </a:rPr>
              <a:t>Cryptography</a:t>
            </a:r>
            <a:r>
              <a:rPr lang="en-US" sz="3200" dirty="0">
                <a:latin typeface="Century Gothic" pitchFamily="34" charset="0"/>
              </a:rPr>
              <a:t> is technique of securing information and communications through use of codes so that only those person for whom the information is intended can understand it and process it.</a:t>
            </a:r>
            <a:endParaRPr lang="en-US" sz="3200" dirty="0">
              <a:latin typeface="Century Gothic" pitchFamily="34" charset="0"/>
            </a:endParaRPr>
          </a:p>
        </p:txBody>
      </p:sp>
    </p:spTree>
    <p:extLst>
      <p:ext uri="{BB962C8B-B14F-4D97-AF65-F5344CB8AC3E}">
        <p14:creationId xmlns:p14="http://schemas.microsoft.com/office/powerpoint/2010/main" val="2929979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crypt” </a:t>
            </a:r>
            <a:r>
              <a:rPr lang="en-US" dirty="0" smtClean="0"/>
              <a:t>and  </a:t>
            </a:r>
            <a:r>
              <a:rPr lang="en-US" dirty="0"/>
              <a:t>“</a:t>
            </a:r>
            <a:r>
              <a:rPr lang="en-US" dirty="0" err="1"/>
              <a:t>graphy</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latin typeface="Century Gothic" pitchFamily="34" charset="0"/>
              </a:rPr>
              <a:t>The prefix “crypt” means “hidden” and suffix “</a:t>
            </a:r>
            <a:r>
              <a:rPr lang="en-US" sz="2800" dirty="0" err="1">
                <a:latin typeface="Century Gothic" pitchFamily="34" charset="0"/>
              </a:rPr>
              <a:t>graphy</a:t>
            </a:r>
            <a:r>
              <a:rPr lang="en-US" sz="2800" dirty="0">
                <a:latin typeface="Century Gothic" pitchFamily="34" charset="0"/>
              </a:rPr>
              <a:t>” means “writing”</a:t>
            </a:r>
            <a:endParaRPr lang="en-US" sz="2800" dirty="0">
              <a:latin typeface="Century Gothic" pitchFamily="34" charset="0"/>
            </a:endParaRPr>
          </a:p>
        </p:txBody>
      </p:sp>
    </p:spTree>
    <p:extLst>
      <p:ext uri="{BB962C8B-B14F-4D97-AF65-F5344CB8AC3E}">
        <p14:creationId xmlns:p14="http://schemas.microsoft.com/office/powerpoint/2010/main" val="2460712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latin typeface="Century Gothic" pitchFamily="34" charset="0"/>
              </a:rPr>
              <a:t>In Cryptography the techniques which are use to protect information are obtained from mathematical concepts and a set of rule based calculations known as algorithms to convert messages in ways that make it hard to decode it.</a:t>
            </a:r>
            <a:endParaRPr lang="en-US" sz="3200" dirty="0">
              <a:latin typeface="Century Gothic" pitchFamily="34" charset="0"/>
            </a:endParaRPr>
          </a:p>
        </p:txBody>
      </p:sp>
    </p:spTree>
    <p:extLst>
      <p:ext uri="{BB962C8B-B14F-4D97-AF65-F5344CB8AC3E}">
        <p14:creationId xmlns:p14="http://schemas.microsoft.com/office/powerpoint/2010/main" val="401870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 </a:t>
            </a:r>
            <a:endParaRPr lang="en-US" dirty="0"/>
          </a:p>
        </p:txBody>
      </p:sp>
      <p:sp>
        <p:nvSpPr>
          <p:cNvPr id="3" name="Content Placeholder 2"/>
          <p:cNvSpPr>
            <a:spLocks noGrp="1"/>
          </p:cNvSpPr>
          <p:nvPr>
            <p:ph idx="1"/>
          </p:nvPr>
        </p:nvSpPr>
        <p:spPr/>
        <p:txBody>
          <a:bodyPr>
            <a:normAutofit/>
          </a:bodyPr>
          <a:lstStyle/>
          <a:p>
            <a:r>
              <a:rPr lang="en-US" sz="3600" dirty="0"/>
              <a:t>Cipher is an algorithm which is applied to plain text to get </a:t>
            </a:r>
            <a:r>
              <a:rPr lang="en-US" sz="3600" dirty="0" err="1" smtClean="0"/>
              <a:t>ciphertext</a:t>
            </a:r>
            <a:r>
              <a:rPr lang="en-US" sz="3600" dirty="0" smtClean="0"/>
              <a:t>.</a:t>
            </a:r>
            <a:endParaRPr lang="en-US" sz="3600" dirty="0"/>
          </a:p>
        </p:txBody>
      </p:sp>
    </p:spTree>
    <p:extLst>
      <p:ext uri="{BB962C8B-B14F-4D97-AF65-F5344CB8AC3E}">
        <p14:creationId xmlns:p14="http://schemas.microsoft.com/office/powerpoint/2010/main" val="1454482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 text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6440" y="2293461"/>
            <a:ext cx="8138160" cy="357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663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Cryptography </a:t>
            </a:r>
            <a:endParaRPr lang="en-US" dirty="0"/>
          </a:p>
        </p:txBody>
      </p:sp>
      <p:sp>
        <p:nvSpPr>
          <p:cNvPr id="3" name="Content Placeholder 2"/>
          <p:cNvSpPr>
            <a:spLocks noGrp="1"/>
          </p:cNvSpPr>
          <p:nvPr>
            <p:ph idx="1"/>
          </p:nvPr>
        </p:nvSpPr>
        <p:spPr/>
        <p:txBody>
          <a:bodyPr>
            <a:normAutofit/>
          </a:bodyPr>
          <a:lstStyle/>
          <a:p>
            <a:pPr fontAlgn="base"/>
            <a:r>
              <a:rPr lang="en-US" sz="2400" b="1" dirty="0" smtClean="0">
                <a:latin typeface="Century Gothic" pitchFamily="34" charset="0"/>
              </a:rPr>
              <a:t>Confidentiality</a:t>
            </a:r>
            <a:r>
              <a:rPr lang="en-US" sz="2400" b="1" dirty="0">
                <a:latin typeface="Century Gothic" pitchFamily="34" charset="0"/>
              </a:rPr>
              <a:t>:</a:t>
            </a:r>
            <a:r>
              <a:rPr lang="en-US" sz="2400" dirty="0">
                <a:latin typeface="Century Gothic" pitchFamily="34" charset="0"/>
              </a:rPr>
              <a:t> Information can only be accessed by the person for whom it is intended and no other person except him can access it.</a:t>
            </a:r>
          </a:p>
          <a:p>
            <a:pPr fontAlgn="base"/>
            <a:r>
              <a:rPr lang="en-US" sz="2400" b="1" dirty="0">
                <a:latin typeface="Century Gothic" pitchFamily="34" charset="0"/>
              </a:rPr>
              <a:t>Integrity:</a:t>
            </a:r>
            <a:r>
              <a:rPr lang="en-US" sz="2400" dirty="0">
                <a:latin typeface="Century Gothic" pitchFamily="34" charset="0"/>
              </a:rPr>
              <a:t> Information cannot be modified in storage or transition between sender and intended receiver without any addition to information being detected.</a:t>
            </a:r>
          </a:p>
          <a:p>
            <a:pPr fontAlgn="base"/>
            <a:r>
              <a:rPr lang="en-US" sz="2400" b="1" dirty="0" smtClean="0">
                <a:latin typeface="Century Gothic" pitchFamily="34" charset="0"/>
              </a:rPr>
              <a:t>Authentication</a:t>
            </a:r>
            <a:r>
              <a:rPr lang="en-US" sz="2400" b="1" dirty="0">
                <a:latin typeface="Century Gothic" pitchFamily="34" charset="0"/>
              </a:rPr>
              <a:t>:</a:t>
            </a:r>
            <a:r>
              <a:rPr lang="en-US" sz="2400" dirty="0">
                <a:latin typeface="Century Gothic" pitchFamily="34" charset="0"/>
              </a:rPr>
              <a:t> The identities of sender and receiver are confirmed. </a:t>
            </a:r>
          </a:p>
          <a:p>
            <a:endParaRPr lang="en-US" dirty="0"/>
          </a:p>
        </p:txBody>
      </p:sp>
    </p:spTree>
    <p:extLst>
      <p:ext uri="{BB962C8B-B14F-4D97-AF65-F5344CB8AC3E}">
        <p14:creationId xmlns:p14="http://schemas.microsoft.com/office/powerpoint/2010/main" val="1331248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Cryptography</a:t>
            </a:r>
            <a:endParaRPr lang="en-US" dirty="0"/>
          </a:p>
        </p:txBody>
      </p:sp>
      <p:sp>
        <p:nvSpPr>
          <p:cNvPr id="3" name="Content Placeholder 2"/>
          <p:cNvSpPr>
            <a:spLocks noGrp="1"/>
          </p:cNvSpPr>
          <p:nvPr>
            <p:ph idx="1"/>
          </p:nvPr>
        </p:nvSpPr>
        <p:spPr/>
        <p:txBody>
          <a:bodyPr/>
          <a:lstStyle/>
          <a:p>
            <a:r>
              <a:rPr lang="en-US" sz="3600" dirty="0">
                <a:latin typeface="Century Gothic" pitchFamily="34" charset="0"/>
              </a:rPr>
              <a:t>Symmetric Key </a:t>
            </a:r>
            <a:r>
              <a:rPr lang="en-US" sz="3600" dirty="0" smtClean="0">
                <a:latin typeface="Century Gothic" pitchFamily="34" charset="0"/>
              </a:rPr>
              <a:t>Cryptography.</a:t>
            </a:r>
          </a:p>
          <a:p>
            <a:r>
              <a:rPr lang="en-US" sz="3600" dirty="0">
                <a:latin typeface="Century Gothic" pitchFamily="34" charset="0"/>
              </a:rPr>
              <a:t>Asymmetric Key </a:t>
            </a:r>
            <a:r>
              <a:rPr lang="en-US" sz="3600" dirty="0" smtClean="0">
                <a:latin typeface="Century Gothic" pitchFamily="34" charset="0"/>
              </a:rPr>
              <a:t>Cryptography.</a:t>
            </a:r>
          </a:p>
          <a:p>
            <a:r>
              <a:rPr lang="en-US" sz="3600" dirty="0">
                <a:latin typeface="Century Gothic" pitchFamily="34" charset="0"/>
              </a:rPr>
              <a:t>Hash </a:t>
            </a:r>
            <a:r>
              <a:rPr lang="en-US" sz="3600" dirty="0" smtClean="0">
                <a:latin typeface="Century Gothic" pitchFamily="34" charset="0"/>
              </a:rPr>
              <a:t>Functions.</a:t>
            </a:r>
          </a:p>
          <a:p>
            <a:endParaRPr lang="en-US" dirty="0"/>
          </a:p>
        </p:txBody>
      </p:sp>
    </p:spTree>
    <p:extLst>
      <p:ext uri="{BB962C8B-B14F-4D97-AF65-F5344CB8AC3E}">
        <p14:creationId xmlns:p14="http://schemas.microsoft.com/office/powerpoint/2010/main" val="385016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06D91B-56A2-4D7B-21CF-4725ABD934A6}"/>
              </a:ext>
            </a:extLst>
          </p:cNvPr>
          <p:cNvSpPr>
            <a:spLocks noGrp="1"/>
          </p:cNvSpPr>
          <p:nvPr>
            <p:ph type="title"/>
          </p:nvPr>
        </p:nvSpPr>
        <p:spPr/>
        <p:txBody>
          <a:bodyPr>
            <a:normAutofit fontScale="90000"/>
          </a:bodyPr>
          <a:lstStyle/>
          <a:p>
            <a:r>
              <a:rPr lang="en-US" sz="2800" b="0" i="0" dirty="0">
                <a:effectLst/>
                <a:latin typeface="Open Sans" panose="020B0606030504020204" pitchFamily="34" charset="0"/>
              </a:rPr>
              <a:t>most important and fundamental components of security</a:t>
            </a:r>
            <a:r>
              <a:rPr lang="en-US" b="0" i="0" dirty="0">
                <a:solidFill>
                  <a:srgbClr val="4A4A4A"/>
                </a:solidFill>
                <a:effectLst/>
                <a:latin typeface="Open Sans" panose="020B0606030504020204" pitchFamily="34" charset="0"/>
              </a:rPr>
              <a:t/>
            </a:r>
            <a:br>
              <a:rPr lang="en-US" b="0" i="0" dirty="0">
                <a:solidFill>
                  <a:srgbClr val="4A4A4A"/>
                </a:solidFill>
                <a:effectLst/>
                <a:latin typeface="Open Sans" panose="020B0606030504020204" pitchFamily="34" charset="0"/>
              </a:rPr>
            </a:br>
            <a:endParaRPr lang="en-US" b="1" dirty="0"/>
          </a:p>
        </p:txBody>
      </p:sp>
      <p:sp>
        <p:nvSpPr>
          <p:cNvPr id="3" name="Content Placeholder 2">
            <a:extLst>
              <a:ext uri="{FF2B5EF4-FFF2-40B4-BE49-F238E27FC236}">
                <a16:creationId xmlns="" xmlns:a16="http://schemas.microsoft.com/office/drawing/2014/main" id="{6ACFBEE4-F933-7B6D-05C8-927B66A6DA62}"/>
              </a:ext>
            </a:extLst>
          </p:cNvPr>
          <p:cNvSpPr>
            <a:spLocks noGrp="1"/>
          </p:cNvSpPr>
          <p:nvPr>
            <p:ph idx="1"/>
          </p:nvPr>
        </p:nvSpPr>
        <p:spPr/>
        <p:txBody>
          <a:bodyPr/>
          <a:lstStyle/>
          <a:p>
            <a:pPr marL="0" indent="0" algn="just">
              <a:buNone/>
            </a:pPr>
            <a:r>
              <a:rPr lang="en-US" sz="2000" b="1" i="0" dirty="0">
                <a:solidFill>
                  <a:srgbClr val="4A4A4A"/>
                </a:solidFill>
                <a:effectLst/>
                <a:latin typeface="Gill Sans MT (Body)"/>
              </a:rPr>
              <a:t>There are three important </a:t>
            </a:r>
            <a:r>
              <a:rPr lang="en-US" sz="2000" b="1" i="0" dirty="0" smtClean="0">
                <a:solidFill>
                  <a:srgbClr val="4A4A4A"/>
                </a:solidFill>
                <a:effectLst/>
                <a:latin typeface="Gill Sans MT (Body)"/>
              </a:rPr>
              <a:t>components:</a:t>
            </a:r>
            <a:endParaRPr lang="en-US" sz="2000" b="1" i="0" dirty="0">
              <a:solidFill>
                <a:srgbClr val="4A4A4A"/>
              </a:solidFill>
              <a:effectLst/>
              <a:latin typeface="Gill Sans MT (Body)"/>
            </a:endParaRPr>
          </a:p>
          <a:p>
            <a:pPr marL="0" indent="0" algn="just">
              <a:buNone/>
            </a:pPr>
            <a:endParaRPr lang="en-US" sz="2000" b="1" i="0" dirty="0">
              <a:solidFill>
                <a:srgbClr val="4A4A4A"/>
              </a:solidFill>
              <a:effectLst/>
              <a:latin typeface="Gill Sans MT (Body)"/>
            </a:endParaRPr>
          </a:p>
          <a:p>
            <a:pPr algn="just"/>
            <a:r>
              <a:rPr lang="en-US" sz="2000" b="1" dirty="0">
                <a:solidFill>
                  <a:srgbClr val="4A4A4A"/>
                </a:solidFill>
                <a:latin typeface="Gill Sans MT (Body)"/>
              </a:rPr>
              <a:t>Data can not copied by someone. </a:t>
            </a:r>
            <a:r>
              <a:rPr lang="en-US" sz="2000" b="1" i="0" dirty="0">
                <a:solidFill>
                  <a:srgbClr val="4A4A4A"/>
                </a:solidFill>
                <a:effectLst/>
                <a:latin typeface="Gill Sans MT (Body)"/>
              </a:rPr>
              <a:t> </a:t>
            </a:r>
          </a:p>
          <a:p>
            <a:pPr algn="just"/>
            <a:r>
              <a:rPr lang="en-US" sz="2000" b="1" dirty="0">
                <a:solidFill>
                  <a:srgbClr val="4A4A4A"/>
                </a:solidFill>
                <a:latin typeface="Gill Sans MT (Body)"/>
              </a:rPr>
              <a:t>Data can not be </a:t>
            </a:r>
            <a:r>
              <a:rPr lang="en-US" sz="2000" b="1" dirty="0" smtClean="0">
                <a:solidFill>
                  <a:srgbClr val="4A4A4A"/>
                </a:solidFill>
                <a:latin typeface="Gill Sans MT (Body)"/>
              </a:rPr>
              <a:t>modified</a:t>
            </a:r>
            <a:r>
              <a:rPr lang="en-US" sz="2000" b="1" dirty="0">
                <a:solidFill>
                  <a:srgbClr val="4A4A4A"/>
                </a:solidFill>
                <a:latin typeface="Gill Sans MT (Body)"/>
              </a:rPr>
              <a:t>.</a:t>
            </a:r>
            <a:endParaRPr lang="en-US" sz="2000" b="1" i="0" dirty="0">
              <a:solidFill>
                <a:srgbClr val="4A4A4A"/>
              </a:solidFill>
              <a:effectLst/>
              <a:latin typeface="Gill Sans MT (Body)"/>
            </a:endParaRPr>
          </a:p>
          <a:p>
            <a:pPr algn="just"/>
            <a:r>
              <a:rPr lang="en-US" sz="2000" b="1" i="0" dirty="0">
                <a:solidFill>
                  <a:srgbClr val="4A4A4A"/>
                </a:solidFill>
                <a:effectLst/>
                <a:latin typeface="Gill Sans MT (Body)"/>
              </a:rPr>
              <a:t>Service is always available.</a:t>
            </a:r>
          </a:p>
          <a:p>
            <a:pPr marL="0" indent="0" algn="just">
              <a:buNone/>
            </a:pPr>
            <a:endParaRPr lang="en-US" sz="2000" b="1" i="0" dirty="0">
              <a:solidFill>
                <a:srgbClr val="4A4A4A"/>
              </a:solidFill>
              <a:effectLst/>
              <a:latin typeface="Gill Sans MT (Body)"/>
            </a:endParaRPr>
          </a:p>
          <a:p>
            <a:pPr marL="0" indent="0" algn="just">
              <a:buNone/>
            </a:pPr>
            <a:r>
              <a:rPr lang="en-US" sz="2000" b="1" i="0" dirty="0">
                <a:solidFill>
                  <a:srgbClr val="4A4A4A"/>
                </a:solidFill>
                <a:effectLst/>
                <a:latin typeface="Gill Sans MT (Body)"/>
              </a:rPr>
              <a:t>On the basis of these three components companies and organizations </a:t>
            </a:r>
            <a:r>
              <a:rPr lang="en-US" sz="2000" b="1" dirty="0">
                <a:solidFill>
                  <a:srgbClr val="4A4A4A"/>
                </a:solidFill>
                <a:latin typeface="Gill Sans MT (Body)"/>
              </a:rPr>
              <a:t>can</a:t>
            </a:r>
            <a:r>
              <a:rPr lang="en-US" sz="2000" b="1" i="0" dirty="0">
                <a:solidFill>
                  <a:srgbClr val="4A4A4A"/>
                </a:solidFill>
                <a:effectLst/>
                <a:latin typeface="Gill Sans MT (Body)"/>
              </a:rPr>
              <a:t> form their security policies. </a:t>
            </a:r>
            <a:endParaRPr lang="en-US" b="1" dirty="0">
              <a:latin typeface="Gill Sans MT (Body)"/>
            </a:endParaRPr>
          </a:p>
        </p:txBody>
      </p:sp>
    </p:spTree>
    <p:extLst>
      <p:ext uri="{BB962C8B-B14F-4D97-AF65-F5344CB8AC3E}">
        <p14:creationId xmlns:p14="http://schemas.microsoft.com/office/powerpoint/2010/main" val="314592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Symmetric Key Cryptography</a:t>
            </a:r>
            <a:endParaRPr lang="en-US" dirty="0"/>
          </a:p>
        </p:txBody>
      </p:sp>
      <p:sp>
        <p:nvSpPr>
          <p:cNvPr id="3" name="Content Placeholder 2"/>
          <p:cNvSpPr>
            <a:spLocks noGrp="1"/>
          </p:cNvSpPr>
          <p:nvPr>
            <p:ph idx="1"/>
          </p:nvPr>
        </p:nvSpPr>
        <p:spPr/>
        <p:txBody>
          <a:bodyPr>
            <a:normAutofit/>
          </a:bodyPr>
          <a:lstStyle/>
          <a:p>
            <a:r>
              <a:rPr lang="en-US" sz="2800" b="1" dirty="0">
                <a:latin typeface="Century Gothic" pitchFamily="34" charset="0"/>
              </a:rPr>
              <a:t>Symmetric Key Cryptography:</a:t>
            </a:r>
            <a:r>
              <a:rPr lang="en-US" sz="2800" dirty="0">
                <a:latin typeface="Century Gothic" pitchFamily="34" charset="0"/>
              </a:rPr>
              <a:t> It is an encryption system where the sender and receiver of message use a single common key to encrypt and decrypt messages. </a:t>
            </a:r>
            <a:endParaRPr lang="en-US" sz="2800" dirty="0"/>
          </a:p>
        </p:txBody>
      </p:sp>
    </p:spTree>
    <p:extLst>
      <p:ext uri="{BB962C8B-B14F-4D97-AF65-F5344CB8AC3E}">
        <p14:creationId xmlns:p14="http://schemas.microsoft.com/office/powerpoint/2010/main" val="3150959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7840" y="2001044"/>
            <a:ext cx="86410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05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latin typeface="Century Gothic" pitchFamily="34" charset="0"/>
              </a:rPr>
              <a:t>The most popular symmetric key cryptography system are </a:t>
            </a:r>
            <a:endParaRPr lang="en-US" sz="3200" dirty="0" smtClean="0">
              <a:latin typeface="Century Gothic" pitchFamily="34" charset="0"/>
            </a:endParaRPr>
          </a:p>
          <a:p>
            <a:r>
              <a:rPr lang="en-US" sz="3200" dirty="0">
                <a:latin typeface="Century Gothic" pitchFamily="34" charset="0"/>
              </a:rPr>
              <a:t>D</a:t>
            </a:r>
            <a:r>
              <a:rPr lang="en-US" sz="3200" dirty="0" smtClean="0">
                <a:latin typeface="Century Gothic" pitchFamily="34" charset="0"/>
              </a:rPr>
              <a:t>ES - </a:t>
            </a:r>
            <a:r>
              <a:rPr lang="en-US" sz="3200" dirty="0">
                <a:latin typeface="Century Gothic" pitchFamily="34" charset="0"/>
              </a:rPr>
              <a:t>Data Encryption </a:t>
            </a:r>
            <a:r>
              <a:rPr lang="en-US" sz="3200" dirty="0" smtClean="0">
                <a:latin typeface="Century Gothic" pitchFamily="34" charset="0"/>
              </a:rPr>
              <a:t>System. </a:t>
            </a:r>
          </a:p>
          <a:p>
            <a:r>
              <a:rPr lang="en-US" sz="3200" dirty="0" smtClean="0">
                <a:latin typeface="Century Gothic" pitchFamily="34" charset="0"/>
              </a:rPr>
              <a:t>AES - </a:t>
            </a:r>
            <a:r>
              <a:rPr lang="en-US" sz="3200" dirty="0">
                <a:latin typeface="Century Gothic" pitchFamily="34" charset="0"/>
              </a:rPr>
              <a:t>Advanced Encryption </a:t>
            </a:r>
            <a:r>
              <a:rPr lang="en-US" sz="3200" dirty="0" smtClean="0">
                <a:latin typeface="Century Gothic" pitchFamily="34" charset="0"/>
              </a:rPr>
              <a:t>System. </a:t>
            </a:r>
            <a:endParaRPr lang="en-US" sz="3200" dirty="0">
              <a:latin typeface="Century Gothic" pitchFamily="34" charset="0"/>
            </a:endParaRPr>
          </a:p>
          <a:p>
            <a:endParaRPr lang="en-US" dirty="0"/>
          </a:p>
        </p:txBody>
      </p:sp>
    </p:spTree>
    <p:extLst>
      <p:ext uri="{BB962C8B-B14F-4D97-AF65-F5344CB8AC3E}">
        <p14:creationId xmlns:p14="http://schemas.microsoft.com/office/powerpoint/2010/main" val="3100972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Asymmetric Key Cryptography</a:t>
            </a:r>
            <a:endParaRPr lang="en-US" dirty="0"/>
          </a:p>
        </p:txBody>
      </p:sp>
      <p:sp>
        <p:nvSpPr>
          <p:cNvPr id="3" name="Content Placeholder 2"/>
          <p:cNvSpPr>
            <a:spLocks noGrp="1"/>
          </p:cNvSpPr>
          <p:nvPr>
            <p:ph idx="1"/>
          </p:nvPr>
        </p:nvSpPr>
        <p:spPr/>
        <p:txBody>
          <a:bodyPr>
            <a:normAutofit/>
          </a:bodyPr>
          <a:lstStyle/>
          <a:p>
            <a:r>
              <a:rPr lang="en-US" sz="2400" dirty="0">
                <a:latin typeface="Century Gothic" pitchFamily="34" charset="0"/>
              </a:rPr>
              <a:t>Under this system a pair of keys is used to encrypt and decrypt information. A receiver’s public key is used for encryption and a receiver’s private key is used for decryption. Public key and Private Key are different. Even if the public key is known by everyone the intended receiver can only decode it because he alone know his private key. </a:t>
            </a:r>
            <a:endParaRPr lang="en-US" sz="2400" dirty="0">
              <a:latin typeface="Century Gothic" pitchFamily="34" charset="0"/>
            </a:endParaRPr>
          </a:p>
        </p:txBody>
      </p:sp>
    </p:spTree>
    <p:extLst>
      <p:ext uri="{BB962C8B-B14F-4D97-AF65-F5344CB8AC3E}">
        <p14:creationId xmlns:p14="http://schemas.microsoft.com/office/powerpoint/2010/main" val="599022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7880" y="1967864"/>
            <a:ext cx="8348856" cy="456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54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Century Gothic" pitchFamily="34" charset="0"/>
              </a:rPr>
              <a:t>The most popular asymmetric key cryptography algorithm is RSA algorithm</a:t>
            </a:r>
            <a:r>
              <a:rPr lang="en-US" dirty="0">
                <a:latin typeface="Century Gothic" pitchFamily="34" charset="0"/>
              </a:rPr>
              <a:t>.</a:t>
            </a:r>
          </a:p>
          <a:p>
            <a:endParaRPr lang="en-US" dirty="0"/>
          </a:p>
        </p:txBody>
      </p:sp>
    </p:spTree>
    <p:extLst>
      <p:ext uri="{BB962C8B-B14F-4D97-AF65-F5344CB8AC3E}">
        <p14:creationId xmlns:p14="http://schemas.microsoft.com/office/powerpoint/2010/main" val="1464290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Hash Functions</a:t>
            </a:r>
            <a:endParaRPr lang="en-US" dirty="0"/>
          </a:p>
        </p:txBody>
      </p:sp>
      <p:sp>
        <p:nvSpPr>
          <p:cNvPr id="3" name="Content Placeholder 2"/>
          <p:cNvSpPr>
            <a:spLocks noGrp="1"/>
          </p:cNvSpPr>
          <p:nvPr>
            <p:ph idx="1"/>
          </p:nvPr>
        </p:nvSpPr>
        <p:spPr/>
        <p:txBody>
          <a:bodyPr>
            <a:normAutofit/>
          </a:bodyPr>
          <a:lstStyle/>
          <a:p>
            <a:r>
              <a:rPr lang="en-US" sz="3200" b="1" dirty="0"/>
              <a:t>Hash Functions:</a:t>
            </a:r>
            <a:r>
              <a:rPr lang="en-US" sz="3200" dirty="0"/>
              <a:t> There is no usage of any key in this algorithm. A hash value with fixed length is calculated as per the plain text which makes it impossible for contents of plain text to be recovered. Many operating systems use hash functions to encrypt passwords</a:t>
            </a:r>
            <a:endParaRPr lang="en-US" sz="3200" dirty="0"/>
          </a:p>
        </p:txBody>
      </p:sp>
    </p:spTree>
    <p:extLst>
      <p:ext uri="{BB962C8B-B14F-4D97-AF65-F5344CB8AC3E}">
        <p14:creationId xmlns:p14="http://schemas.microsoft.com/office/powerpoint/2010/main" val="1543058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76" y="2044064"/>
            <a:ext cx="8782204"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392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latin typeface="Century Gothic" pitchFamily="34" charset="0"/>
              </a:rPr>
              <a:t>MD5</a:t>
            </a:r>
          </a:p>
          <a:p>
            <a:r>
              <a:rPr lang="en-US" sz="3600" dirty="0" smtClean="0">
                <a:latin typeface="Century Gothic" pitchFamily="34" charset="0"/>
              </a:rPr>
              <a:t>SHA</a:t>
            </a:r>
            <a:endParaRPr lang="en-US" sz="3600" dirty="0">
              <a:latin typeface="Century Gothic" pitchFamily="34" charset="0"/>
            </a:endParaRPr>
          </a:p>
        </p:txBody>
      </p:sp>
    </p:spTree>
    <p:extLst>
      <p:ext uri="{BB962C8B-B14F-4D97-AF65-F5344CB8AC3E}">
        <p14:creationId xmlns:p14="http://schemas.microsoft.com/office/powerpoint/2010/main" val="202538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SSL certificate</a:t>
            </a:r>
            <a:endParaRPr lang="en-US" dirty="0"/>
          </a:p>
        </p:txBody>
      </p:sp>
      <p:sp>
        <p:nvSpPr>
          <p:cNvPr id="3" name="Content Placeholder 2"/>
          <p:cNvSpPr>
            <a:spLocks noGrp="1"/>
          </p:cNvSpPr>
          <p:nvPr>
            <p:ph idx="1"/>
          </p:nvPr>
        </p:nvSpPr>
        <p:spPr/>
        <p:txBody>
          <a:bodyPr>
            <a:normAutofit/>
          </a:bodyPr>
          <a:lstStyle/>
          <a:p>
            <a:r>
              <a:rPr lang="en-US" sz="3200" dirty="0">
                <a:latin typeface="Century Gothic" pitchFamily="34" charset="0"/>
              </a:rPr>
              <a:t>SSL certificate is a digital certificate that authenticates a website's identity and enables an encrypted </a:t>
            </a:r>
            <a:r>
              <a:rPr lang="en-US" sz="3200" dirty="0" smtClean="0">
                <a:latin typeface="Century Gothic" pitchFamily="34" charset="0"/>
              </a:rPr>
              <a:t>connection.</a:t>
            </a:r>
            <a:endParaRPr lang="en-US" sz="3200" dirty="0">
              <a:latin typeface="Century Gothic" pitchFamily="34" charset="0"/>
            </a:endParaRPr>
          </a:p>
        </p:txBody>
      </p:sp>
    </p:spTree>
    <p:extLst>
      <p:ext uri="{BB962C8B-B14F-4D97-AF65-F5344CB8AC3E}">
        <p14:creationId xmlns:p14="http://schemas.microsoft.com/office/powerpoint/2010/main" val="275114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6631C5-2EFD-3447-EAAF-EB37D6159B68}"/>
              </a:ext>
            </a:extLst>
          </p:cNvPr>
          <p:cNvSpPr>
            <a:spLocks noGrp="1"/>
          </p:cNvSpPr>
          <p:nvPr>
            <p:ph type="title"/>
          </p:nvPr>
        </p:nvSpPr>
        <p:spPr/>
        <p:txBody>
          <a:bodyPr/>
          <a:lstStyle/>
          <a:p>
            <a:r>
              <a:rPr lang="en-US" dirty="0"/>
              <a:t>Continue…</a:t>
            </a:r>
          </a:p>
        </p:txBody>
      </p:sp>
      <p:pic>
        <p:nvPicPr>
          <p:cNvPr id="7" name="Content Placeholder 6">
            <a:extLst>
              <a:ext uri="{FF2B5EF4-FFF2-40B4-BE49-F238E27FC236}">
                <a16:creationId xmlns="" xmlns:a16="http://schemas.microsoft.com/office/drawing/2014/main" id="{77889962-5A15-40DD-9B49-B55C9B58D4EB}"/>
              </a:ext>
            </a:extLst>
          </p:cNvPr>
          <p:cNvPicPr>
            <a:picLocks noGrp="1" noChangeAspect="1"/>
          </p:cNvPicPr>
          <p:nvPr>
            <p:ph idx="1"/>
          </p:nvPr>
        </p:nvPicPr>
        <p:blipFill>
          <a:blip r:embed="rId2"/>
          <a:stretch>
            <a:fillRect/>
          </a:stretch>
        </p:blipFill>
        <p:spPr>
          <a:xfrm>
            <a:off x="1632084" y="1847850"/>
            <a:ext cx="8927832" cy="4876800"/>
          </a:xfrm>
        </p:spPr>
      </p:pic>
    </p:spTree>
    <p:extLst>
      <p:ext uri="{BB962C8B-B14F-4D97-AF65-F5344CB8AC3E}">
        <p14:creationId xmlns:p14="http://schemas.microsoft.com/office/powerpoint/2010/main" val="2745262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need </a:t>
            </a:r>
            <a:r>
              <a:rPr lang="en-US" dirty="0" err="1" smtClean="0"/>
              <a:t>ssl</a:t>
            </a:r>
            <a:r>
              <a:rPr lang="en-US" dirty="0" smtClean="0"/>
              <a:t> certificate</a:t>
            </a:r>
            <a:endParaRPr lang="en-US" dirty="0"/>
          </a:p>
        </p:txBody>
      </p:sp>
      <p:sp>
        <p:nvSpPr>
          <p:cNvPr id="3" name="Content Placeholder 2"/>
          <p:cNvSpPr>
            <a:spLocks noGrp="1"/>
          </p:cNvSpPr>
          <p:nvPr>
            <p:ph idx="1"/>
          </p:nvPr>
        </p:nvSpPr>
        <p:spPr/>
        <p:txBody>
          <a:bodyPr>
            <a:normAutofit/>
          </a:bodyPr>
          <a:lstStyle/>
          <a:p>
            <a:r>
              <a:rPr lang="en-US" sz="3200" dirty="0">
                <a:latin typeface="Century Gothic" pitchFamily="34" charset="0"/>
              </a:rPr>
              <a:t>Companies and organizations need to add SSL certificates to their websites to secure online transactions and keep customer information private and secure.</a:t>
            </a:r>
            <a:endParaRPr lang="en-US" sz="3200" dirty="0">
              <a:latin typeface="Century Gothic" pitchFamily="34" charset="0"/>
            </a:endParaRPr>
          </a:p>
        </p:txBody>
      </p:sp>
    </p:spTree>
    <p:extLst>
      <p:ext uri="{BB962C8B-B14F-4D97-AF65-F5344CB8AC3E}">
        <p14:creationId xmlns:p14="http://schemas.microsoft.com/office/powerpoint/2010/main" val="2311937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certificate authority (CA)</a:t>
            </a:r>
          </a:p>
        </p:txBody>
      </p:sp>
      <p:sp>
        <p:nvSpPr>
          <p:cNvPr id="3" name="Content Placeholder 2"/>
          <p:cNvSpPr>
            <a:spLocks noGrp="1"/>
          </p:cNvSpPr>
          <p:nvPr>
            <p:ph idx="1"/>
          </p:nvPr>
        </p:nvSpPr>
        <p:spPr/>
        <p:txBody>
          <a:bodyPr>
            <a:normAutofit/>
          </a:bodyPr>
          <a:lstStyle/>
          <a:p>
            <a:r>
              <a:rPr lang="en-US" sz="3200" dirty="0">
                <a:latin typeface="Century Gothic" pitchFamily="34" charset="0"/>
              </a:rPr>
              <a:t>A certificate authority (CA) is a trusted entity that issues </a:t>
            </a:r>
            <a:r>
              <a:rPr lang="en-US" sz="3200" u="sng" dirty="0">
                <a:latin typeface="Century Gothic" pitchFamily="34" charset="0"/>
                <a:hlinkClick r:id="rId2"/>
              </a:rPr>
              <a:t>Secure Sockets Layer (SSL) certificates</a:t>
            </a:r>
            <a:r>
              <a:rPr lang="en-US" sz="3200" dirty="0">
                <a:latin typeface="Century Gothic" pitchFamily="34" charset="0"/>
              </a:rPr>
              <a:t>. </a:t>
            </a:r>
            <a:endParaRPr lang="en-US" sz="3200" dirty="0" smtClean="0">
              <a:latin typeface="Century Gothic" pitchFamily="34" charset="0"/>
            </a:endParaRPr>
          </a:p>
          <a:p>
            <a:r>
              <a:rPr lang="en-US" sz="3200" dirty="0"/>
              <a:t>CAs are a reliable and they help secure the internet for both organizations and users.</a:t>
            </a:r>
          </a:p>
          <a:p>
            <a:pPr marL="0" indent="0">
              <a:buNone/>
            </a:pPr>
            <a:endParaRPr lang="en-US" sz="3200" dirty="0">
              <a:latin typeface="Century Gothic" pitchFamily="34" charset="0"/>
            </a:endParaRPr>
          </a:p>
        </p:txBody>
      </p:sp>
    </p:spTree>
    <p:extLst>
      <p:ext uri="{BB962C8B-B14F-4D97-AF65-F5344CB8AC3E}">
        <p14:creationId xmlns:p14="http://schemas.microsoft.com/office/powerpoint/2010/main" val="1362802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Coraltele</a:t>
            </a:r>
            <a:r>
              <a:rPr lang="en-US" dirty="0" smtClean="0"/>
              <a:t> certificate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4280" y="1965960"/>
            <a:ext cx="369654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610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770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DDEC8D-2FFA-DE4B-2ABA-45C927B54929}"/>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Continue…</a:t>
            </a:r>
            <a:br>
              <a:rPr lang="en-US" dirty="0"/>
            </a:br>
            <a:endParaRPr lang="en-US" dirty="0"/>
          </a:p>
        </p:txBody>
      </p:sp>
      <p:sp>
        <p:nvSpPr>
          <p:cNvPr id="3" name="Content Placeholder 2">
            <a:extLst>
              <a:ext uri="{FF2B5EF4-FFF2-40B4-BE49-F238E27FC236}">
                <a16:creationId xmlns="" xmlns:a16="http://schemas.microsoft.com/office/drawing/2014/main" id="{2ABC4D01-228B-A30D-B25D-9FBC8C2A50A8}"/>
              </a:ext>
            </a:extLst>
          </p:cNvPr>
          <p:cNvSpPr>
            <a:spLocks noGrp="1"/>
          </p:cNvSpPr>
          <p:nvPr>
            <p:ph idx="1"/>
          </p:nvPr>
        </p:nvSpPr>
        <p:spPr>
          <a:xfrm>
            <a:off x="581192" y="2095500"/>
            <a:ext cx="11029615" cy="4371975"/>
          </a:xfrm>
        </p:spPr>
        <p:txBody>
          <a:bodyPr/>
          <a:lstStyle/>
          <a:p>
            <a:pPr marL="0" indent="0" algn="just">
              <a:buNone/>
            </a:pPr>
            <a:r>
              <a:rPr lang="en-US" b="1" dirty="0">
                <a:solidFill>
                  <a:srgbClr val="4A4A4A"/>
                </a:solidFill>
                <a:latin typeface="Gill Sans MT (Body)"/>
              </a:rPr>
              <a:t>Protection against data copying/stealing</a:t>
            </a:r>
            <a:endParaRPr lang="en-US" b="1" i="0" dirty="0">
              <a:solidFill>
                <a:srgbClr val="4A4A4A"/>
              </a:solidFill>
              <a:effectLst/>
              <a:latin typeface="Gill Sans MT (Body)"/>
            </a:endParaRPr>
          </a:p>
          <a:p>
            <a:pPr algn="just"/>
            <a:r>
              <a:rPr lang="en-US" b="1" i="0" dirty="0">
                <a:solidFill>
                  <a:srgbClr val="4A4A4A"/>
                </a:solidFill>
                <a:effectLst/>
                <a:latin typeface="Gill Sans MT (Body)"/>
              </a:rPr>
              <a:t>Data is confidential for owner. keeping client’s information between you and the client to whom it is shared  should be safe.</a:t>
            </a:r>
          </a:p>
          <a:p>
            <a:pPr marL="0" indent="0" algn="just">
              <a:buNone/>
            </a:pPr>
            <a:endParaRPr lang="en-US" b="1" i="0" dirty="0">
              <a:solidFill>
                <a:srgbClr val="4A4A4A"/>
              </a:solidFill>
              <a:effectLst/>
              <a:latin typeface="Gill Sans MT (Body)"/>
            </a:endParaRPr>
          </a:p>
          <a:p>
            <a:pPr marL="0" indent="0" algn="just">
              <a:buNone/>
            </a:pPr>
            <a:r>
              <a:rPr lang="en-US" b="1" i="0" dirty="0">
                <a:solidFill>
                  <a:srgbClr val="4A4A4A"/>
                </a:solidFill>
                <a:effectLst/>
                <a:latin typeface="Gill Sans MT (Body)"/>
              </a:rPr>
              <a:t>Protection from being altered </a:t>
            </a:r>
          </a:p>
          <a:p>
            <a:pPr algn="just"/>
            <a:r>
              <a:rPr lang="en-US" b="1" dirty="0">
                <a:solidFill>
                  <a:srgbClr val="4A4A4A"/>
                </a:solidFill>
                <a:latin typeface="Gill Sans MT (Body)"/>
              </a:rPr>
              <a:t>This means that we are </a:t>
            </a:r>
            <a:r>
              <a:rPr lang="en-US" b="1" i="0" dirty="0">
                <a:solidFill>
                  <a:srgbClr val="4A4A4A"/>
                </a:solidFill>
                <a:effectLst/>
                <a:latin typeface="Gill Sans MT (Body)"/>
              </a:rPr>
              <a:t> ensuring that data is real, accurate and safeguarded from unauthorized user modification.</a:t>
            </a:r>
          </a:p>
          <a:p>
            <a:pPr marL="0" indent="0" algn="just">
              <a:buNone/>
            </a:pPr>
            <a:endParaRPr lang="en-US" b="1" i="0" dirty="0">
              <a:solidFill>
                <a:srgbClr val="4A4A4A"/>
              </a:solidFill>
              <a:effectLst/>
              <a:latin typeface="Gill Sans MT (Body)"/>
            </a:endParaRPr>
          </a:p>
          <a:p>
            <a:pPr marL="0" indent="0" algn="just">
              <a:buNone/>
            </a:pPr>
            <a:r>
              <a:rPr lang="en-US" b="1" i="0" dirty="0">
                <a:solidFill>
                  <a:srgbClr val="4A4A4A"/>
                </a:solidFill>
                <a:effectLst/>
                <a:latin typeface="Gill Sans MT (Body)"/>
              </a:rPr>
              <a:t>Availability</a:t>
            </a:r>
          </a:p>
          <a:p>
            <a:pPr algn="just"/>
            <a:r>
              <a:rPr lang="en-US" b="1" i="0" dirty="0">
                <a:solidFill>
                  <a:srgbClr val="4A4A4A"/>
                </a:solidFill>
                <a:effectLst/>
                <a:latin typeface="Gill Sans MT (Body)"/>
              </a:rPr>
              <a:t>Availability, in the context of a computer system, refers to the ability of a user to access information or resources in a specified location and in the correct format.</a:t>
            </a:r>
          </a:p>
          <a:p>
            <a:endParaRPr lang="en-US" b="1" dirty="0"/>
          </a:p>
        </p:txBody>
      </p:sp>
    </p:spTree>
    <p:extLst>
      <p:ext uri="{BB962C8B-B14F-4D97-AF65-F5344CB8AC3E}">
        <p14:creationId xmlns:p14="http://schemas.microsoft.com/office/powerpoint/2010/main" val="341706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BBDB08-C291-9826-D197-36097C2E02D6}"/>
              </a:ext>
            </a:extLst>
          </p:cNvPr>
          <p:cNvSpPr>
            <a:spLocks noGrp="1"/>
          </p:cNvSpPr>
          <p:nvPr>
            <p:ph type="title"/>
          </p:nvPr>
        </p:nvSpPr>
        <p:spPr/>
        <p:txBody>
          <a:bodyPr/>
          <a:lstStyle/>
          <a:p>
            <a:r>
              <a:rPr lang="en-US" dirty="0"/>
              <a:t>Types of cyber attacks</a:t>
            </a:r>
          </a:p>
        </p:txBody>
      </p:sp>
      <p:pic>
        <p:nvPicPr>
          <p:cNvPr id="5" name="Content Placeholder 4">
            <a:extLst>
              <a:ext uri="{FF2B5EF4-FFF2-40B4-BE49-F238E27FC236}">
                <a16:creationId xmlns="" xmlns:a16="http://schemas.microsoft.com/office/drawing/2014/main" id="{FC393AC5-9436-2B4C-B41A-3F087990241A}"/>
              </a:ext>
            </a:extLst>
          </p:cNvPr>
          <p:cNvPicPr>
            <a:picLocks noGrp="1" noChangeAspect="1"/>
          </p:cNvPicPr>
          <p:nvPr>
            <p:ph idx="1"/>
          </p:nvPr>
        </p:nvPicPr>
        <p:blipFill>
          <a:blip r:embed="rId2"/>
          <a:stretch>
            <a:fillRect/>
          </a:stretch>
        </p:blipFill>
        <p:spPr>
          <a:xfrm>
            <a:off x="1143000" y="1400175"/>
            <a:ext cx="9477827" cy="5806708"/>
          </a:xfrm>
        </p:spPr>
      </p:pic>
    </p:spTree>
    <p:extLst>
      <p:ext uri="{BB962C8B-B14F-4D97-AF65-F5344CB8AC3E}">
        <p14:creationId xmlns:p14="http://schemas.microsoft.com/office/powerpoint/2010/main" val="283923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DFD89F-785C-FC2E-27CF-609BB3B943A4}"/>
              </a:ext>
            </a:extLst>
          </p:cNvPr>
          <p:cNvSpPr>
            <a:spLocks noGrp="1"/>
          </p:cNvSpPr>
          <p:nvPr>
            <p:ph type="title"/>
          </p:nvPr>
        </p:nvSpPr>
        <p:spPr/>
        <p:txBody>
          <a:bodyPr/>
          <a:lstStyle/>
          <a:p>
            <a:r>
              <a:rPr lang="en-US" dirty="0"/>
              <a:t>malware</a:t>
            </a:r>
          </a:p>
        </p:txBody>
      </p:sp>
      <p:sp>
        <p:nvSpPr>
          <p:cNvPr id="3" name="Content Placeholder 2">
            <a:extLst>
              <a:ext uri="{FF2B5EF4-FFF2-40B4-BE49-F238E27FC236}">
                <a16:creationId xmlns="" xmlns:a16="http://schemas.microsoft.com/office/drawing/2014/main" id="{4FFA50E3-6266-CBB3-168F-40B07CC88D3B}"/>
              </a:ext>
            </a:extLst>
          </p:cNvPr>
          <p:cNvSpPr>
            <a:spLocks noGrp="1"/>
          </p:cNvSpPr>
          <p:nvPr>
            <p:ph idx="1"/>
          </p:nvPr>
        </p:nvSpPr>
        <p:spPr/>
        <p:txBody>
          <a:bodyPr>
            <a:normAutofit/>
          </a:bodyPr>
          <a:lstStyle/>
          <a:p>
            <a:pPr algn="l">
              <a:buFont typeface="Arial" panose="020B0604020202020204" pitchFamily="34" charset="0"/>
              <a:buChar char="•"/>
            </a:pPr>
            <a:endParaRPr lang="en-US" b="0" i="0" dirty="0">
              <a:solidFill>
                <a:srgbClr val="272C37"/>
              </a:solidFill>
              <a:effectLst/>
              <a:latin typeface="Roboto" panose="02000000000000000000" pitchFamily="2" charset="0"/>
            </a:endParaRPr>
          </a:p>
          <a:p>
            <a:pPr algn="l">
              <a:buFont typeface="Arial" panose="020B0604020202020204" pitchFamily="34" charset="0"/>
              <a:buChar char="•"/>
            </a:pPr>
            <a:endParaRPr lang="en-US" dirty="0">
              <a:solidFill>
                <a:srgbClr val="272C37"/>
              </a:solidFill>
              <a:latin typeface="Roboto" panose="02000000000000000000" pitchFamily="2" charset="0"/>
            </a:endParaRPr>
          </a:p>
          <a:p>
            <a:pPr algn="l">
              <a:buFont typeface="Arial" panose="020B0604020202020204" pitchFamily="34" charset="0"/>
              <a:buChar char="•"/>
            </a:pPr>
            <a:endParaRPr lang="en-US" b="0" i="0" dirty="0">
              <a:solidFill>
                <a:srgbClr val="272C37"/>
              </a:solidFill>
              <a:effectLst/>
              <a:latin typeface="Roboto" panose="02000000000000000000" pitchFamily="2" charset="0"/>
            </a:endParaRPr>
          </a:p>
          <a:p>
            <a:pPr algn="l">
              <a:buFont typeface="Arial" panose="020B0604020202020204" pitchFamily="34" charset="0"/>
              <a:buChar char="•"/>
            </a:pPr>
            <a:endParaRPr lang="en-US" sz="2400" b="0" i="0" dirty="0">
              <a:solidFill>
                <a:srgbClr val="272C37"/>
              </a:solidFill>
              <a:effectLst/>
              <a:latin typeface="Roboto" panose="02000000000000000000" pitchFamily="2" charset="0"/>
            </a:endParaRPr>
          </a:p>
          <a:p>
            <a:pPr marL="0" indent="0" algn="l">
              <a:buNone/>
            </a:pPr>
            <a:r>
              <a:rPr lang="en-US" sz="2400" dirty="0">
                <a:solidFill>
                  <a:srgbClr val="272C37"/>
                </a:solidFill>
                <a:latin typeface="Roboto" panose="02000000000000000000" pitchFamily="2" charset="0"/>
              </a:rPr>
              <a:t>       </a:t>
            </a:r>
            <a:endParaRPr lang="en-US" sz="2400" b="0" i="0" dirty="0">
              <a:solidFill>
                <a:srgbClr val="272C37"/>
              </a:solidFill>
              <a:effectLst/>
              <a:latin typeface="Roboto" panose="02000000000000000000" pitchFamily="2" charset="0"/>
            </a:endParaRPr>
          </a:p>
          <a:p>
            <a:pPr algn="l">
              <a:buFont typeface="Arial" panose="020B0604020202020204" pitchFamily="34" charset="0"/>
              <a:buChar char="•"/>
            </a:pPr>
            <a:r>
              <a:rPr lang="en-US" sz="2400" b="0" i="0" dirty="0">
                <a:solidFill>
                  <a:srgbClr val="51565E"/>
                </a:solidFill>
                <a:effectLst/>
                <a:latin typeface="Roboto" panose="02000000000000000000" pitchFamily="2" charset="0"/>
              </a:rPr>
              <a:t>Where victims are hit with a worm or virus that renders their devices useless.</a:t>
            </a:r>
          </a:p>
          <a:p>
            <a:pPr algn="l">
              <a:buFont typeface="Arial" panose="020B0604020202020204" pitchFamily="34" charset="0"/>
              <a:buChar char="•"/>
            </a:pPr>
            <a:endParaRPr lang="en-US" sz="2400" dirty="0">
              <a:solidFill>
                <a:srgbClr val="51565E"/>
              </a:solidFill>
              <a:latin typeface="Roboto" panose="02000000000000000000" pitchFamily="2" charset="0"/>
            </a:endParaRPr>
          </a:p>
          <a:p>
            <a:pPr algn="l">
              <a:buFont typeface="Arial" panose="020B0604020202020204" pitchFamily="34" charset="0"/>
              <a:buChar char="•"/>
            </a:pPr>
            <a:endParaRPr lang="en-US" sz="2400" b="0" i="0" dirty="0">
              <a:solidFill>
                <a:srgbClr val="51565E"/>
              </a:solidFill>
              <a:effectLst/>
              <a:latin typeface="Roboto" panose="02000000000000000000" pitchFamily="2" charset="0"/>
            </a:endParaRPr>
          </a:p>
          <a:p>
            <a:pPr algn="l">
              <a:buFont typeface="Arial" panose="020B0604020202020204" pitchFamily="34" charset="0"/>
              <a:buChar char="•"/>
            </a:pPr>
            <a:endParaRPr lang="en-US" sz="2400" dirty="0">
              <a:solidFill>
                <a:srgbClr val="51565E"/>
              </a:solidFill>
              <a:latin typeface="Roboto" panose="02000000000000000000" pitchFamily="2" charset="0"/>
            </a:endParaRPr>
          </a:p>
          <a:p>
            <a:pPr algn="l">
              <a:buFont typeface="Arial" panose="020B0604020202020204" pitchFamily="34" charset="0"/>
              <a:buChar char="•"/>
            </a:pPr>
            <a:endParaRPr lang="en-US" sz="2400" b="0" i="0" dirty="0">
              <a:solidFill>
                <a:srgbClr val="51565E"/>
              </a:solidFill>
              <a:effectLst/>
              <a:latin typeface="Roboto" panose="02000000000000000000" pitchFamily="2" charset="0"/>
            </a:endParaRPr>
          </a:p>
          <a:p>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902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5FB14-7777-066C-8CE3-B6A06718D46F}"/>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 xmlns:a16="http://schemas.microsoft.com/office/drawing/2014/main" id="{51C4E606-DCF5-1EC6-BE01-54B6B7D9C550}"/>
              </a:ext>
            </a:extLst>
          </p:cNvPr>
          <p:cNvPicPr>
            <a:picLocks noGrp="1" noChangeAspect="1"/>
          </p:cNvPicPr>
          <p:nvPr>
            <p:ph idx="1"/>
          </p:nvPr>
        </p:nvPicPr>
        <p:blipFill>
          <a:blip r:embed="rId2"/>
          <a:stretch>
            <a:fillRect/>
          </a:stretch>
        </p:blipFill>
        <p:spPr>
          <a:xfrm>
            <a:off x="2747962" y="1952625"/>
            <a:ext cx="6696075" cy="4728918"/>
          </a:xfrm>
          <a:prstGeom prst="rect">
            <a:avLst/>
          </a:prstGeom>
        </p:spPr>
      </p:pic>
    </p:spTree>
    <p:extLst>
      <p:ext uri="{BB962C8B-B14F-4D97-AF65-F5344CB8AC3E}">
        <p14:creationId xmlns:p14="http://schemas.microsoft.com/office/powerpoint/2010/main" val="188165633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1787</TotalTime>
  <Words>1521</Words>
  <Application>Microsoft Office PowerPoint</Application>
  <PresentationFormat>Custom</PresentationFormat>
  <Paragraphs>211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Dividend</vt:lpstr>
      <vt:lpstr>PowerPoint Presentation</vt:lpstr>
      <vt:lpstr>Content</vt:lpstr>
      <vt:lpstr>Introduction </vt:lpstr>
      <vt:lpstr>most important and fundamental components of security </vt:lpstr>
      <vt:lpstr>Continue…</vt:lpstr>
      <vt:lpstr>  Continue… </vt:lpstr>
      <vt:lpstr>Types of cyber attacks</vt:lpstr>
      <vt:lpstr>malware</vt:lpstr>
      <vt:lpstr>PowerPoint Presentation</vt:lpstr>
      <vt:lpstr>Phishing  </vt:lpstr>
      <vt:lpstr>PowerPoint Presentation</vt:lpstr>
      <vt:lpstr>Password attacks</vt:lpstr>
      <vt:lpstr>Continue…</vt:lpstr>
      <vt:lpstr>Distributed Denial-of-Service (DDoS) Attack</vt:lpstr>
      <vt:lpstr>Man-in-the-Middle Attack </vt:lpstr>
      <vt:lpstr>drive-by download attack</vt:lpstr>
      <vt:lpstr>Malvertising </vt:lpstr>
      <vt:lpstr>Rogue security software</vt:lpstr>
      <vt:lpstr>How is Cybersecurity implemented? </vt:lpstr>
      <vt:lpstr>  continue…  </vt:lpstr>
      <vt:lpstr>Identify ,  analyze  and treat</vt:lpstr>
      <vt:lpstr>When identifying, analyzing and treating a cyber attack</vt:lpstr>
      <vt:lpstr>Continue…</vt:lpstr>
      <vt:lpstr>Network Security</vt:lpstr>
      <vt:lpstr>What  type of network weakness</vt:lpstr>
      <vt:lpstr>What types of Application weakness</vt:lpstr>
      <vt:lpstr>How to secure network</vt:lpstr>
      <vt:lpstr>Continue…</vt:lpstr>
      <vt:lpstr>PowerPoint Presentation</vt:lpstr>
      <vt:lpstr>How to secure Applications</vt:lpstr>
      <vt:lpstr>PowerPoint Presentation</vt:lpstr>
      <vt:lpstr>PowerPoint Presentation</vt:lpstr>
      <vt:lpstr>Cryptography</vt:lpstr>
      <vt:lpstr>“crypt” and  “graphy”</vt:lpstr>
      <vt:lpstr>PowerPoint Presentation</vt:lpstr>
      <vt:lpstr>Cipher </vt:lpstr>
      <vt:lpstr>Cipher text</vt:lpstr>
      <vt:lpstr>Why Cryptography </vt:lpstr>
      <vt:lpstr>Types Of Cryptography</vt:lpstr>
      <vt:lpstr>Symmetric Key Cryptography</vt:lpstr>
      <vt:lpstr>PowerPoint Presentation</vt:lpstr>
      <vt:lpstr>PowerPoint Presentation</vt:lpstr>
      <vt:lpstr>Asymmetric Key Cryptography</vt:lpstr>
      <vt:lpstr>PowerPoint Presentation</vt:lpstr>
      <vt:lpstr>PowerPoint Presentation</vt:lpstr>
      <vt:lpstr>Hash Functions</vt:lpstr>
      <vt:lpstr>PowerPoint Presentation</vt:lpstr>
      <vt:lpstr>PowerPoint Presentation</vt:lpstr>
      <vt:lpstr>SSL certificate</vt:lpstr>
      <vt:lpstr>Why we need ssl certificate</vt:lpstr>
      <vt:lpstr>A certificate authority (CA)</vt:lpstr>
      <vt:lpstr>Coraltele certificate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dc:creator>
  <cp:lastModifiedBy>user</cp:lastModifiedBy>
  <cp:revision>141</cp:revision>
  <dcterms:created xsi:type="dcterms:W3CDTF">2023-04-04T05:12:55Z</dcterms:created>
  <dcterms:modified xsi:type="dcterms:W3CDTF">2024-02-03T06:15:25Z</dcterms:modified>
</cp:coreProperties>
</file>